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83" r:id="rId3"/>
    <p:sldMasterId id="2147483700" r:id="rId4"/>
    <p:sldMasterId id="2147483712" r:id="rId5"/>
    <p:sldMasterId id="2147483730" r:id="rId6"/>
    <p:sldMasterId id="2147483742" r:id="rId7"/>
    <p:sldMasterId id="2147483759" r:id="rId8"/>
    <p:sldMasterId id="2147483771" r:id="rId9"/>
    <p:sldMasterId id="2147483783" r:id="rId10"/>
    <p:sldMasterId id="2147483795" r:id="rId11"/>
  </p:sldMasterIdLst>
  <p:notesMasterIdLst>
    <p:notesMasterId r:id="rId87"/>
  </p:notesMasterIdLst>
  <p:sldIdLst>
    <p:sldId id="5801" r:id="rId12"/>
    <p:sldId id="5773" r:id="rId13"/>
    <p:sldId id="5774" r:id="rId14"/>
    <p:sldId id="5775" r:id="rId15"/>
    <p:sldId id="5776" r:id="rId16"/>
    <p:sldId id="5777" r:id="rId17"/>
    <p:sldId id="5778" r:id="rId18"/>
    <p:sldId id="5779" r:id="rId19"/>
    <p:sldId id="5780" r:id="rId20"/>
    <p:sldId id="5781" r:id="rId21"/>
    <p:sldId id="5782" r:id="rId22"/>
    <p:sldId id="5783" r:id="rId23"/>
    <p:sldId id="5784" r:id="rId24"/>
    <p:sldId id="5785" r:id="rId25"/>
    <p:sldId id="5786" r:id="rId26"/>
    <p:sldId id="5787" r:id="rId27"/>
    <p:sldId id="5788" r:id="rId28"/>
    <p:sldId id="5789" r:id="rId29"/>
    <p:sldId id="5790" r:id="rId30"/>
    <p:sldId id="5791" r:id="rId31"/>
    <p:sldId id="5792" r:id="rId32"/>
    <p:sldId id="685" r:id="rId33"/>
    <p:sldId id="657" r:id="rId34"/>
    <p:sldId id="686" r:id="rId35"/>
    <p:sldId id="5803" r:id="rId36"/>
    <p:sldId id="647" r:id="rId37"/>
    <p:sldId id="648" r:id="rId38"/>
    <p:sldId id="649" r:id="rId39"/>
    <p:sldId id="650" r:id="rId40"/>
    <p:sldId id="671" r:id="rId41"/>
    <p:sldId id="652" r:id="rId42"/>
    <p:sldId id="653" r:id="rId43"/>
    <p:sldId id="656" r:id="rId44"/>
    <p:sldId id="658" r:id="rId45"/>
    <p:sldId id="5796" r:id="rId46"/>
    <p:sldId id="5797" r:id="rId47"/>
    <p:sldId id="5770" r:id="rId48"/>
    <p:sldId id="5744" r:id="rId49"/>
    <p:sldId id="5741" r:id="rId50"/>
    <p:sldId id="5742" r:id="rId51"/>
    <p:sldId id="5743" r:id="rId52"/>
    <p:sldId id="5768" r:id="rId53"/>
    <p:sldId id="4389" r:id="rId54"/>
    <p:sldId id="5540" r:id="rId55"/>
    <p:sldId id="5372" r:id="rId56"/>
    <p:sldId id="5431" r:id="rId57"/>
    <p:sldId id="5502" r:id="rId58"/>
    <p:sldId id="5702" r:id="rId59"/>
    <p:sldId id="5724" r:id="rId60"/>
    <p:sldId id="5725" r:id="rId61"/>
    <p:sldId id="5726" r:id="rId62"/>
    <p:sldId id="5756" r:id="rId63"/>
    <p:sldId id="5757" r:id="rId64"/>
    <p:sldId id="5758" r:id="rId65"/>
    <p:sldId id="5759" r:id="rId66"/>
    <p:sldId id="5760" r:id="rId67"/>
    <p:sldId id="5761" r:id="rId68"/>
    <p:sldId id="5762" r:id="rId69"/>
    <p:sldId id="5763" r:id="rId70"/>
    <p:sldId id="5751" r:id="rId71"/>
    <p:sldId id="900" r:id="rId72"/>
    <p:sldId id="901" r:id="rId73"/>
    <p:sldId id="919" r:id="rId74"/>
    <p:sldId id="5769" r:id="rId75"/>
    <p:sldId id="5752" r:id="rId76"/>
    <p:sldId id="5753" r:id="rId77"/>
    <p:sldId id="5771" r:id="rId78"/>
    <p:sldId id="5772" r:id="rId79"/>
    <p:sldId id="4372" r:id="rId80"/>
    <p:sldId id="5793" r:id="rId81"/>
    <p:sldId id="5794" r:id="rId82"/>
    <p:sldId id="5795" r:id="rId83"/>
    <p:sldId id="5798" r:id="rId84"/>
    <p:sldId id="5799" r:id="rId85"/>
    <p:sldId id="5800" r:id="rId86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5"/>
    <p:restoredTop sz="94675"/>
  </p:normalViewPr>
  <p:slideViewPr>
    <p:cSldViewPr snapToGrid="0" snapToObjects="1">
      <p:cViewPr>
        <p:scale>
          <a:sx n="70" d="100"/>
          <a:sy n="70" d="100"/>
        </p:scale>
        <p:origin x="-7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4CFFB-9C45-404F-A4AF-C2DBBC1DA0B2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2364B-08B4-6241-8837-C4B1E928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7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0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6678">
              <a:defRPr/>
            </a:pPr>
            <a:fld id="{C3245BBC-27E8-456C-98C1-00975ED3B53E}" type="slidenum">
              <a:rPr lang="en-US" smtClean="0">
                <a:solidFill>
                  <a:prstClr val="black"/>
                </a:solidFill>
                <a:latin typeface="Microsoft JhengHei" panose="020B0604030504040204" pitchFamily="34" charset="-120"/>
              </a:rPr>
              <a:pPr defTabSz="896678">
                <a:defRPr/>
              </a:pPr>
              <a:t>25</a:t>
            </a:fld>
            <a:endParaRPr lang="en-US">
              <a:solidFill>
                <a:prstClr val="black"/>
              </a:solidFill>
              <a:latin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9806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1225" fontAlgn="base">
              <a:spcBef>
                <a:spcPct val="0"/>
              </a:spcBef>
              <a:spcAft>
                <a:spcPct val="0"/>
              </a:spcAft>
              <a:defRPr/>
            </a:pPr>
            <a:fld id="{37BDCC26-03FA-413D-B3BB-F147E810B5BA}" type="slidenum">
              <a:rPr lang="en-US" smtClean="0">
                <a:solidFill>
                  <a:prstClr val="black"/>
                </a:solidFill>
              </a:rPr>
              <a:pPr defTabSz="911225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9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1225" fontAlgn="base">
              <a:spcBef>
                <a:spcPct val="0"/>
              </a:spcBef>
              <a:spcAft>
                <a:spcPct val="0"/>
              </a:spcAft>
              <a:defRPr/>
            </a:pPr>
            <a:fld id="{C9763D0F-0E9E-4CA5-BAE3-877EA3CE3D7F}" type="slidenum">
              <a:rPr lang="en-US" smtClean="0">
                <a:solidFill>
                  <a:prstClr val="black"/>
                </a:solidFill>
              </a:rPr>
              <a:pPr defTabSz="911225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60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80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41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49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11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205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62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F028D-2F99-4C57-B70D-15C857AF3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6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21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E6FB4-AF76-4D0C-9F4D-247D842300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0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48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0D4E-CE87-4678-980F-5BFB28EB8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1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2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1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0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3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8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F6F148-D668-4C20-8B51-B3A277B20F2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6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2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9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9"/>
            <a:ext cx="7766936" cy="1646303"/>
          </a:xfrm>
        </p:spPr>
        <p:txBody>
          <a:bodyPr anchor="b">
            <a:noAutofit/>
          </a:bodyPr>
          <a:lstStyle>
            <a:lvl1pPr algn="r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8574385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2"/>
            <a:fld id="{9B692DC2-3C01-43F6-9E12-BAFCA0B296A9}" type="datetime1">
              <a:rPr lang="en-US" altLang="en-US" smtClean="0"/>
              <a:pPr defTabSz="91399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2"/>
            <a:fld id="{D5896ECD-DF6A-4CCC-B955-E8E1430345FD}" type="slidenum">
              <a:rPr lang="en-US" altLang="en-US" smtClean="0"/>
              <a:pPr defTabSz="91399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36823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080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9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196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362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880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12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366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847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39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6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43" indent="0">
              <a:buFontTx/>
              <a:buNone/>
              <a:defRPr/>
            </a:lvl2pPr>
            <a:lvl3pPr marL="914286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2"/>
            <a:fld id="{9B692DC2-3C01-43F6-9E12-BAFCA0B296A9}" type="datetime1">
              <a:rPr lang="en-US" altLang="en-US" smtClean="0"/>
              <a:pPr defTabSz="91399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2"/>
            <a:fld id="{D5896ECD-DF6A-4CCC-B955-E8E1430345FD}" type="slidenum">
              <a:rPr lang="en-US" altLang="en-US" smtClean="0"/>
              <a:pPr defTabSz="91399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47146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924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63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731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01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2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42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325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554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56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8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1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2"/>
            <a:fld id="{9B692DC2-3C01-43F6-9E12-BAFCA0B296A9}" type="datetime1">
              <a:rPr lang="en-US" altLang="en-US" smtClean="0"/>
              <a:pPr defTabSz="91399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2"/>
            <a:fld id="{D5896ECD-DF6A-4CCC-B955-E8E1430345FD}" type="slidenum">
              <a:rPr lang="en-US" altLang="en-US" smtClean="0"/>
              <a:pPr defTabSz="91399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10757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403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459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018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03" indent="0">
              <a:buNone/>
              <a:defRPr sz="3700"/>
            </a:lvl2pPr>
            <a:lvl3pPr marL="1218450" indent="0">
              <a:buNone/>
              <a:defRPr sz="3200"/>
            </a:lvl3pPr>
            <a:lvl4pPr marL="1827666" indent="0">
              <a:buNone/>
              <a:defRPr sz="2700"/>
            </a:lvl4pPr>
            <a:lvl5pPr marL="2436898" indent="0">
              <a:buNone/>
              <a:defRPr sz="2700"/>
            </a:lvl5pPr>
            <a:lvl6pPr marL="3046100" indent="0">
              <a:buNone/>
              <a:defRPr sz="2700"/>
            </a:lvl6pPr>
            <a:lvl7pPr marL="3655303" indent="0">
              <a:buNone/>
              <a:defRPr sz="2700"/>
            </a:lvl7pPr>
            <a:lvl8pPr marL="4264533" indent="0">
              <a:buNone/>
              <a:defRPr sz="2700"/>
            </a:lvl8pPr>
            <a:lvl9pPr marL="487375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734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004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707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256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474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721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2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>
              <a:buFontTx/>
              <a:buNone/>
              <a:defRPr/>
            </a:lvl2pPr>
            <a:lvl3pPr marL="914286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2"/>
            <a:fld id="{9B692DC2-3C01-43F6-9E12-BAFCA0B296A9}" type="datetime1">
              <a:rPr lang="en-US" altLang="en-US" smtClean="0"/>
              <a:pPr defTabSz="91399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2"/>
            <a:fld id="{D5896ECD-DF6A-4CCC-B955-E8E1430345FD}" type="slidenum">
              <a:rPr lang="en-US" altLang="en-US" smtClean="0"/>
              <a:pPr defTabSz="91399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58255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779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565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059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195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491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283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91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43" indent="0">
              <a:buFontTx/>
              <a:buNone/>
              <a:defRPr/>
            </a:lvl2pPr>
            <a:lvl3pPr marL="914286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2"/>
            <a:fld id="{9B692DC2-3C01-43F6-9E12-BAFCA0B296A9}" type="datetime1">
              <a:rPr lang="en-US" altLang="en-US" smtClean="0"/>
              <a:pPr defTabSz="91399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2"/>
            <a:fld id="{D5896ECD-DF6A-4CCC-B955-E8E1430345FD}" type="slidenum">
              <a:rPr lang="en-US" altLang="en-US" smtClean="0"/>
              <a:pPr defTabSz="91399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1163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9830181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9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41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8267823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1139038"/>
            <a:ext cx="9752075" cy="1089025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262D30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lnSpc>
                <a:spcPct val="150000"/>
              </a:lnSpc>
              <a:defRPr sz="1100"/>
            </a:lvl1pPr>
            <a:lvl2pPr algn="just">
              <a:lnSpc>
                <a:spcPct val="150000"/>
              </a:lnSpc>
              <a:defRPr sz="1100"/>
            </a:lvl2pPr>
            <a:lvl3pPr algn="just">
              <a:lnSpc>
                <a:spcPct val="150000"/>
              </a:lnSpc>
              <a:defRPr sz="1100"/>
            </a:lvl3pPr>
            <a:lvl4pPr algn="just">
              <a:lnSpc>
                <a:spcPct val="150000"/>
              </a:lnSpc>
              <a:defRPr sz="1100"/>
            </a:lvl4pPr>
            <a:lvl5pPr algn="just"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385869" y="6248403"/>
            <a:ext cx="447675" cy="241300"/>
          </a:xfrm>
          <a:prstGeom prst="rect">
            <a:avLst/>
          </a:prstGeom>
        </p:spPr>
        <p:txBody>
          <a:bodyPr lIns="91432" tIns="45718" rIns="91432" bIns="45718"/>
          <a:lstStyle>
            <a:lvl1pPr algn="ctr">
              <a:defRPr b="0" i="0">
                <a:solidFill>
                  <a:schemeClr val="bg1">
                    <a:lumMod val="90000"/>
                    <a:lumOff val="10000"/>
                  </a:schemeClr>
                </a:solidFill>
                <a:latin typeface="Bebas" charset="0"/>
                <a:ea typeface="Bebas" charset="0"/>
                <a:cs typeface="Bebas" charset="0"/>
              </a:defRPr>
            </a:lvl1pPr>
          </a:lstStyle>
          <a:p>
            <a:pPr defTabSz="412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927DC8-B62A-7445-A98D-C2E0DCEEEBF2}" type="slidenum">
              <a:rPr lang="x-none" altLang="x-none" sz="1100" smtClean="0">
                <a:solidFill>
                  <a:srgbClr val="252D30">
                    <a:lumMod val="90000"/>
                    <a:lumOff val="10000"/>
                  </a:srgbClr>
                </a:solidFill>
                <a:sym typeface="Poppins" charset="0"/>
              </a:rPr>
              <a:pPr defTabSz="4127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x-none" altLang="x-none" sz="1100">
              <a:solidFill>
                <a:srgbClr val="252D30">
                  <a:lumMod val="90000"/>
                  <a:lumOff val="10000"/>
                </a:srgbClr>
              </a:solidFill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001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 bwMode="auto">
          <a:xfrm flipH="1">
            <a:off x="983433" y="3289668"/>
            <a:ext cx="3795531" cy="261997"/>
          </a:xfrm>
          <a:prstGeom prst="parallelogram">
            <a:avLst>
              <a:gd name="adj" fmla="val 77385"/>
            </a:avLst>
          </a:prstGeom>
          <a:gradFill>
            <a:gsLst>
              <a:gs pos="0">
                <a:srgbClr val="242424"/>
              </a:gs>
              <a:gs pos="100000">
                <a:srgbClr val="171717"/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0" tIns="19050" rIns="19050" bIns="1905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5" name="Parallelogram 4"/>
          <p:cNvSpPr/>
          <p:nvPr userDrawn="1"/>
        </p:nvSpPr>
        <p:spPr bwMode="auto">
          <a:xfrm flipH="1">
            <a:off x="957" y="3316792"/>
            <a:ext cx="4186839" cy="207749"/>
          </a:xfrm>
          <a:custGeom>
            <a:avLst/>
            <a:gdLst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4757347 w 10588824"/>
              <a:gd name="connsiteY3" fmla="*/ 13682651 h 13682651"/>
              <a:gd name="connsiteX4" fmla="*/ 0 w 10588824"/>
              <a:gd name="connsiteY4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8373677 w 10588824"/>
              <a:gd name="connsiteY3" fmla="*/ 5263377 h 13682651"/>
              <a:gd name="connsiteX4" fmla="*/ 4757347 w 10588824"/>
              <a:gd name="connsiteY4" fmla="*/ 13682651 h 13682651"/>
              <a:gd name="connsiteX5" fmla="*/ 0 w 10588824"/>
              <a:gd name="connsiteY5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8373677 w 10588824"/>
              <a:gd name="connsiteY2" fmla="*/ 1 h 13682651"/>
              <a:gd name="connsiteX3" fmla="*/ 10588824 w 10588824"/>
              <a:gd name="connsiteY3" fmla="*/ 0 h 13682651"/>
              <a:gd name="connsiteX4" fmla="*/ 8373677 w 10588824"/>
              <a:gd name="connsiteY4" fmla="*/ 5263377 h 13682651"/>
              <a:gd name="connsiteX5" fmla="*/ 4757347 w 10588824"/>
              <a:gd name="connsiteY5" fmla="*/ 13682651 h 13682651"/>
              <a:gd name="connsiteX6" fmla="*/ 0 w 10588824"/>
              <a:gd name="connsiteY6" fmla="*/ 13682651 h 13682651"/>
              <a:gd name="connsiteX0" fmla="*/ 0 w 8373677"/>
              <a:gd name="connsiteY0" fmla="*/ 13682651 h 13682651"/>
              <a:gd name="connsiteX1" fmla="*/ 5831477 w 8373677"/>
              <a:gd name="connsiteY1" fmla="*/ 0 h 13682651"/>
              <a:gd name="connsiteX2" fmla="*/ 8373677 w 8373677"/>
              <a:gd name="connsiteY2" fmla="*/ 1 h 13682651"/>
              <a:gd name="connsiteX3" fmla="*/ 8373677 w 8373677"/>
              <a:gd name="connsiteY3" fmla="*/ 5263377 h 13682651"/>
              <a:gd name="connsiteX4" fmla="*/ 4757347 w 8373677"/>
              <a:gd name="connsiteY4" fmla="*/ 13682651 h 13682651"/>
              <a:gd name="connsiteX5" fmla="*/ 0 w 8373677"/>
              <a:gd name="connsiteY5" fmla="*/ 13682651 h 136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3677" h="13682651">
                <a:moveTo>
                  <a:pt x="0" y="13682651"/>
                </a:moveTo>
                <a:lnTo>
                  <a:pt x="5831477" y="0"/>
                </a:lnTo>
                <a:lnTo>
                  <a:pt x="8373677" y="1"/>
                </a:lnTo>
                <a:lnTo>
                  <a:pt x="8373677" y="5263377"/>
                </a:lnTo>
                <a:lnTo>
                  <a:pt x="4757347" y="13682651"/>
                </a:lnTo>
                <a:lnTo>
                  <a:pt x="0" y="13682651"/>
                </a:lnTo>
                <a:close/>
              </a:path>
            </a:pathLst>
          </a:custGeom>
          <a:solidFill>
            <a:srgbClr val="272727">
              <a:alpha val="70000"/>
            </a:srgb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0" tIns="19050" rIns="19050" bIns="1905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2831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">
    <p:bg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 bwMode="auto">
          <a:xfrm flipH="1">
            <a:off x="983433" y="3289668"/>
            <a:ext cx="3795531" cy="261997"/>
          </a:xfrm>
          <a:prstGeom prst="parallelogram">
            <a:avLst>
              <a:gd name="adj" fmla="val 77385"/>
            </a:avLst>
          </a:prstGeom>
          <a:gradFill>
            <a:gsLst>
              <a:gs pos="0">
                <a:srgbClr val="242424"/>
              </a:gs>
              <a:gs pos="100000">
                <a:srgbClr val="171717"/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0" tIns="19050" rIns="19050" bIns="1905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5" name="Parallelogram 4"/>
          <p:cNvSpPr/>
          <p:nvPr userDrawn="1"/>
        </p:nvSpPr>
        <p:spPr bwMode="auto">
          <a:xfrm flipH="1">
            <a:off x="957" y="3316792"/>
            <a:ext cx="4186839" cy="207749"/>
          </a:xfrm>
          <a:custGeom>
            <a:avLst/>
            <a:gdLst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4757347 w 10588824"/>
              <a:gd name="connsiteY3" fmla="*/ 13682651 h 13682651"/>
              <a:gd name="connsiteX4" fmla="*/ 0 w 10588824"/>
              <a:gd name="connsiteY4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8373677 w 10588824"/>
              <a:gd name="connsiteY3" fmla="*/ 5263377 h 13682651"/>
              <a:gd name="connsiteX4" fmla="*/ 4757347 w 10588824"/>
              <a:gd name="connsiteY4" fmla="*/ 13682651 h 13682651"/>
              <a:gd name="connsiteX5" fmla="*/ 0 w 10588824"/>
              <a:gd name="connsiteY5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8373677 w 10588824"/>
              <a:gd name="connsiteY2" fmla="*/ 1 h 13682651"/>
              <a:gd name="connsiteX3" fmla="*/ 10588824 w 10588824"/>
              <a:gd name="connsiteY3" fmla="*/ 0 h 13682651"/>
              <a:gd name="connsiteX4" fmla="*/ 8373677 w 10588824"/>
              <a:gd name="connsiteY4" fmla="*/ 5263377 h 13682651"/>
              <a:gd name="connsiteX5" fmla="*/ 4757347 w 10588824"/>
              <a:gd name="connsiteY5" fmla="*/ 13682651 h 13682651"/>
              <a:gd name="connsiteX6" fmla="*/ 0 w 10588824"/>
              <a:gd name="connsiteY6" fmla="*/ 13682651 h 13682651"/>
              <a:gd name="connsiteX0" fmla="*/ 0 w 8373677"/>
              <a:gd name="connsiteY0" fmla="*/ 13682651 h 13682651"/>
              <a:gd name="connsiteX1" fmla="*/ 5831477 w 8373677"/>
              <a:gd name="connsiteY1" fmla="*/ 0 h 13682651"/>
              <a:gd name="connsiteX2" fmla="*/ 8373677 w 8373677"/>
              <a:gd name="connsiteY2" fmla="*/ 1 h 13682651"/>
              <a:gd name="connsiteX3" fmla="*/ 8373677 w 8373677"/>
              <a:gd name="connsiteY3" fmla="*/ 5263377 h 13682651"/>
              <a:gd name="connsiteX4" fmla="*/ 4757347 w 8373677"/>
              <a:gd name="connsiteY4" fmla="*/ 13682651 h 13682651"/>
              <a:gd name="connsiteX5" fmla="*/ 0 w 8373677"/>
              <a:gd name="connsiteY5" fmla="*/ 13682651 h 136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3677" h="13682651">
                <a:moveTo>
                  <a:pt x="0" y="13682651"/>
                </a:moveTo>
                <a:lnTo>
                  <a:pt x="5831477" y="0"/>
                </a:lnTo>
                <a:lnTo>
                  <a:pt x="8373677" y="1"/>
                </a:lnTo>
                <a:lnTo>
                  <a:pt x="8373677" y="5263377"/>
                </a:lnTo>
                <a:lnTo>
                  <a:pt x="4757347" y="13682651"/>
                </a:lnTo>
                <a:lnTo>
                  <a:pt x="0" y="13682651"/>
                </a:lnTo>
                <a:close/>
              </a:path>
            </a:pathLst>
          </a:custGeom>
          <a:solidFill>
            <a:srgbClr val="272727">
              <a:alpha val="70000"/>
            </a:srgb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0" tIns="19050" rIns="19050" bIns="1905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8165" y="620688"/>
            <a:ext cx="4716451" cy="56166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87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391930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5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3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81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5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3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81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385869" y="6248403"/>
            <a:ext cx="447675" cy="241300"/>
          </a:xfrm>
          <a:prstGeom prst="rect">
            <a:avLst/>
          </a:prstGeom>
        </p:spPr>
        <p:txBody>
          <a:bodyPr lIns="91432" tIns="45718" rIns="91432" bIns="45718"/>
          <a:lstStyle>
            <a:lvl1pPr algn="ctr">
              <a:defRPr b="0" i="0">
                <a:solidFill>
                  <a:schemeClr val="bg1">
                    <a:lumMod val="90000"/>
                    <a:lumOff val="10000"/>
                  </a:schemeClr>
                </a:solidFill>
                <a:latin typeface="Bebas" charset="0"/>
                <a:ea typeface="Bebas" charset="0"/>
                <a:cs typeface="Bebas" charset="0"/>
              </a:defRPr>
            </a:lvl1pPr>
          </a:lstStyle>
          <a:p>
            <a:pPr defTabSz="412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455AC-6149-1C4B-9DBD-F76361BAF40A}" type="slidenum">
              <a:rPr lang="x-none" altLang="x-none" sz="1100" smtClean="0">
                <a:solidFill>
                  <a:srgbClr val="252D30">
                    <a:lumMod val="90000"/>
                    <a:lumOff val="10000"/>
                  </a:srgbClr>
                </a:solidFill>
                <a:sym typeface="Poppins" charset="0"/>
              </a:rPr>
              <a:pPr defTabSz="4127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x-none" altLang="x-none" sz="1100">
              <a:solidFill>
                <a:srgbClr val="252D30">
                  <a:lumMod val="90000"/>
                  <a:lumOff val="10000"/>
                </a:srgbClr>
              </a:solidFill>
              <a:sym typeface="Poppins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5400000">
            <a:off x="-46719" y="1478527"/>
            <a:ext cx="1312856" cy="261608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defTabSz="4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spc="151" dirty="0">
                <a:solidFill>
                  <a:srgbClr val="252D30">
                    <a:lumMod val="90000"/>
                    <a:lumOff val="10000"/>
                  </a:srgbClr>
                </a:solidFill>
                <a:latin typeface="Bebas" charset="0"/>
                <a:ea typeface="Bebas" charset="0"/>
                <a:cs typeface="Bebas" charset="0"/>
                <a:sym typeface="Poppins" charset="0"/>
              </a:rPr>
              <a:t>GENERATION</a:t>
            </a:r>
          </a:p>
        </p:txBody>
      </p:sp>
      <p:sp>
        <p:nvSpPr>
          <p:cNvPr id="19" name="Freeform 18"/>
          <p:cNvSpPr/>
          <p:nvPr userDrawn="1"/>
        </p:nvSpPr>
        <p:spPr bwMode="auto">
          <a:xfrm>
            <a:off x="479377" y="477801"/>
            <a:ext cx="260659" cy="502931"/>
          </a:xfrm>
          <a:custGeom>
            <a:avLst/>
            <a:gdLst>
              <a:gd name="connsiteX0" fmla="*/ 412301 w 1418176"/>
              <a:gd name="connsiteY0" fmla="*/ 582313 h 2736304"/>
              <a:gd name="connsiteX1" fmla="*/ 670076 w 1418176"/>
              <a:gd name="connsiteY1" fmla="*/ 2353473 h 2736304"/>
              <a:gd name="connsiteX2" fmla="*/ 849222 w 1418176"/>
              <a:gd name="connsiteY2" fmla="*/ 2663763 h 2736304"/>
              <a:gd name="connsiteX3" fmla="*/ 1418176 w 1418176"/>
              <a:gd name="connsiteY3" fmla="*/ 2335277 h 2736304"/>
              <a:gd name="connsiteX4" fmla="*/ 1418176 w 1418176"/>
              <a:gd name="connsiteY4" fmla="*/ 2736304 h 2736304"/>
              <a:gd name="connsiteX5" fmla="*/ 0 w 1418176"/>
              <a:gd name="connsiteY5" fmla="*/ 2736304 h 2736304"/>
              <a:gd name="connsiteX6" fmla="*/ 0 w 1418176"/>
              <a:gd name="connsiteY6" fmla="*/ 820355 h 2736304"/>
              <a:gd name="connsiteX7" fmla="*/ 0 w 1418176"/>
              <a:gd name="connsiteY7" fmla="*/ 0 h 2736304"/>
              <a:gd name="connsiteX8" fmla="*/ 1418176 w 1418176"/>
              <a:gd name="connsiteY8" fmla="*/ 0 h 2736304"/>
              <a:gd name="connsiteX9" fmla="*/ 1418176 w 1418176"/>
              <a:gd name="connsiteY9" fmla="*/ 1923979 h 2736304"/>
              <a:gd name="connsiteX10" fmla="*/ 1010663 w 1418176"/>
              <a:gd name="connsiteY10" fmla="*/ 2159257 h 2736304"/>
              <a:gd name="connsiteX11" fmla="*/ 747707 w 1418176"/>
              <a:gd name="connsiteY11" fmla="*/ 382931 h 2736304"/>
              <a:gd name="connsiteX12" fmla="*/ 568616 w 1418176"/>
              <a:gd name="connsiteY12" fmla="*/ 72736 h 2736304"/>
              <a:gd name="connsiteX13" fmla="*/ 0 w 1418176"/>
              <a:gd name="connsiteY13" fmla="*/ 401027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8176" h="2736304">
                <a:moveTo>
                  <a:pt x="412301" y="582313"/>
                </a:moveTo>
                <a:lnTo>
                  <a:pt x="670076" y="2353473"/>
                </a:lnTo>
                <a:lnTo>
                  <a:pt x="849222" y="2663763"/>
                </a:lnTo>
                <a:lnTo>
                  <a:pt x="1418176" y="2335277"/>
                </a:lnTo>
                <a:lnTo>
                  <a:pt x="1418176" y="2736304"/>
                </a:lnTo>
                <a:lnTo>
                  <a:pt x="0" y="2736304"/>
                </a:lnTo>
                <a:lnTo>
                  <a:pt x="0" y="820355"/>
                </a:lnTo>
                <a:close/>
                <a:moveTo>
                  <a:pt x="0" y="0"/>
                </a:moveTo>
                <a:lnTo>
                  <a:pt x="1418176" y="0"/>
                </a:lnTo>
                <a:lnTo>
                  <a:pt x="1418176" y="1923979"/>
                </a:lnTo>
                <a:lnTo>
                  <a:pt x="1010663" y="2159257"/>
                </a:lnTo>
                <a:lnTo>
                  <a:pt x="747707" y="382931"/>
                </a:lnTo>
                <a:lnTo>
                  <a:pt x="568616" y="72736"/>
                </a:lnTo>
                <a:lnTo>
                  <a:pt x="0" y="401027"/>
                </a:ln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9050" tIns="19050" rIns="19050" bIns="190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545554">
                  <a:lumMod val="60000"/>
                  <a:lumOff val="40000"/>
                </a:srgbClr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5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5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3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81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5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3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81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634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8"/>
            <a:ext cx="7766936" cy="1646303"/>
          </a:xfrm>
        </p:spPr>
        <p:txBody>
          <a:bodyPr anchor="b">
            <a:noAutofit/>
          </a:bodyPr>
          <a:lstStyle>
            <a:lvl1pPr algn="r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C3FD2-F9DB-4B21-9EAE-AE5C1CE20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653C4-9CC8-4DAF-ACD2-722AEFA446D9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82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F511-FAFE-4E44-9895-7E0E73AC7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280-4218-4CE0-99C0-7F364BA03DB0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41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FB6FA-30DC-4194-8A3A-DFCC128823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6DCA5-4563-4F82-98D7-F261F5868366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37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592AA-AC3B-4C1E-9A82-431AC535F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53522-8025-4280-8519-1C6FB1A4043B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60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0" y="2160987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0" y="2737248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7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9" y="2737248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045B4-4566-47F7-B1E0-50AC942C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0FED4-3AE9-47B5-B1C3-AB8F0448F185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00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EDFB-2560-4E42-8CBE-26EDF489A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4CFE0-E88F-4E83-85AE-4E5B4FE3081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90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812D6-56BD-4E66-B87B-1872ADFEB8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8FB8F-CA9C-4263-9546-6D188E1E44A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65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4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015" indent="0">
              <a:buNone/>
              <a:defRPr sz="1500"/>
            </a:lvl2pPr>
            <a:lvl3pPr marL="914036" indent="0">
              <a:buNone/>
              <a:defRPr sz="1200"/>
            </a:lvl3pPr>
            <a:lvl4pPr marL="1371052" indent="0">
              <a:buNone/>
              <a:defRPr sz="1100"/>
            </a:lvl4pPr>
            <a:lvl5pPr marL="1828069" indent="0">
              <a:buNone/>
              <a:defRPr sz="1100"/>
            </a:lvl5pPr>
            <a:lvl6pPr marL="2285090" indent="0">
              <a:buNone/>
              <a:defRPr sz="1100"/>
            </a:lvl6pPr>
            <a:lvl7pPr marL="2742105" indent="0">
              <a:buNone/>
              <a:defRPr sz="1100"/>
            </a:lvl7pPr>
            <a:lvl8pPr marL="3199120" indent="0">
              <a:buNone/>
              <a:defRPr sz="1100"/>
            </a:lvl8pPr>
            <a:lvl9pPr marL="36561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4A99D-C622-48DE-8655-702FD9A21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0C132-8964-4D60-A11F-D5345D4CB6A2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8640049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5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5" indent="0">
              <a:buNone/>
              <a:defRPr sz="1600"/>
            </a:lvl2pPr>
            <a:lvl3pPr marL="914309" indent="0">
              <a:buNone/>
              <a:defRPr sz="1600"/>
            </a:lvl3pPr>
            <a:lvl4pPr marL="1371464" indent="0">
              <a:buNone/>
              <a:defRPr sz="1600"/>
            </a:lvl4pPr>
            <a:lvl5pPr marL="1828618" indent="0">
              <a:buNone/>
              <a:defRPr sz="1600"/>
            </a:lvl5pPr>
            <a:lvl6pPr marL="2285774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5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B85-CDE0-4F08-AFD1-FA153F49518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DFB49-CA2C-4653-ABA8-B5717BE404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60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9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5407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1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16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9176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62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757CA-2C7D-43B8-8A80-7E174EE82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73FD-5E4C-428A-8D79-89E25F856E1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99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8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9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C3E13-7C93-40DC-B77E-4D8487F81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3004-1089-4CD5-9800-55282490A88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78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78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8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4741462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6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6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81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2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94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73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3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76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5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42"/>
            <a:ext cx="7766936" cy="1646303"/>
          </a:xfrm>
        </p:spPr>
        <p:txBody>
          <a:bodyPr anchor="b">
            <a:noAutofit/>
          </a:bodyPr>
          <a:lstStyle>
            <a:lvl1pPr algn="r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88549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1" y="2160989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1" y="2737248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9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90" y="2737248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0034015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918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8960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90133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4" y="2160991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4" y="2737248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91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93" y="2737248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8995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79217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4283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8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6979" indent="0">
              <a:buNone/>
              <a:defRPr sz="1500"/>
            </a:lvl2pPr>
            <a:lvl3pPr marL="913968" indent="0">
              <a:buNone/>
              <a:defRPr sz="1200"/>
            </a:lvl3pPr>
            <a:lvl4pPr marL="1370950" indent="0">
              <a:buNone/>
              <a:defRPr sz="1100"/>
            </a:lvl4pPr>
            <a:lvl5pPr marL="1827933" indent="0">
              <a:buNone/>
              <a:defRPr sz="1100"/>
            </a:lvl5pPr>
            <a:lvl6pPr marL="2284922" indent="0">
              <a:buNone/>
              <a:defRPr sz="1100"/>
            </a:lvl6pPr>
            <a:lvl7pPr marL="2741901" indent="0">
              <a:buNone/>
              <a:defRPr sz="1100"/>
            </a:lvl7pPr>
            <a:lvl8pPr marL="3198880" indent="0">
              <a:buNone/>
              <a:defRPr sz="1100"/>
            </a:lvl8pPr>
            <a:lvl9pPr marL="36558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52239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9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19" indent="0">
              <a:buNone/>
              <a:defRPr sz="1600"/>
            </a:lvl2pPr>
            <a:lvl3pPr marL="914241" indent="0">
              <a:buNone/>
              <a:defRPr sz="1600"/>
            </a:lvl3pPr>
            <a:lvl4pPr marL="1371362" indent="0">
              <a:buNone/>
              <a:defRPr sz="1600"/>
            </a:lvl4pPr>
            <a:lvl5pPr marL="1828482" indent="0">
              <a:buNone/>
              <a:defRPr sz="1600"/>
            </a:lvl5pPr>
            <a:lvl6pPr marL="2285606" indent="0">
              <a:buNone/>
              <a:defRPr sz="1600"/>
            </a:lvl6pPr>
            <a:lvl7pPr marL="2742722" indent="0">
              <a:buNone/>
              <a:defRPr sz="1600"/>
            </a:lvl7pPr>
            <a:lvl8pPr marL="3199840" indent="0">
              <a:buNone/>
              <a:defRPr sz="1600"/>
            </a:lvl8pPr>
            <a:lvl9pPr marL="3656959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26889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46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3946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46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46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3946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514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FontTx/>
              <a:buNone/>
              <a:defRPr/>
            </a:lvl2pPr>
            <a:lvl3pPr marL="914241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46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3946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46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46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3946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defTabSz="91426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defTabSz="91426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518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707695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1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46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3946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46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46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3946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73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9" indent="0">
              <a:buFontTx/>
              <a:buNone/>
              <a:defRPr/>
            </a:lvl2pPr>
            <a:lvl3pPr marL="914241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46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3946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46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46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3946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defTabSz="91426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pPr defTabSz="91426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0381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19" indent="0">
              <a:buFontTx/>
              <a:buNone/>
              <a:defRPr/>
            </a:lvl2pPr>
            <a:lvl3pPr marL="914241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46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3946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46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46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3946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77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7745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82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43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88812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5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25004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0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04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90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7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1144657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72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16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17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786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652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96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57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8"/>
            <a:ext cx="7766936" cy="1646303"/>
          </a:xfrm>
        </p:spPr>
        <p:txBody>
          <a:bodyPr anchor="b">
            <a:noAutofit/>
          </a:bodyPr>
          <a:lstStyle>
            <a:lvl1pPr algn="r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C3FD2-F9DB-4B21-9EAE-AE5C1CE20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653C4-9CC8-4DAF-ACD2-722AEFA446D9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53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F511-FAFE-4E44-9895-7E0E73AC7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280-4218-4CE0-99C0-7F364BA03DB0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18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FB6FA-30DC-4194-8A3A-DFCC128823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6DCA5-4563-4F82-98D7-F261F5868366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6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6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003" indent="0">
              <a:buNone/>
              <a:defRPr sz="1500"/>
            </a:lvl2pPr>
            <a:lvl3pPr marL="914013" indent="0">
              <a:buNone/>
              <a:defRPr sz="1200"/>
            </a:lvl3pPr>
            <a:lvl4pPr marL="1371018" indent="0">
              <a:buNone/>
              <a:defRPr sz="1100"/>
            </a:lvl4pPr>
            <a:lvl5pPr marL="1828024" indent="0">
              <a:buNone/>
              <a:defRPr sz="1100"/>
            </a:lvl5pPr>
            <a:lvl6pPr marL="2285034" indent="0">
              <a:buNone/>
              <a:defRPr sz="1100"/>
            </a:lvl6pPr>
            <a:lvl7pPr marL="2742037" indent="0">
              <a:buNone/>
              <a:defRPr sz="1100"/>
            </a:lvl7pPr>
            <a:lvl8pPr marL="3199040" indent="0">
              <a:buNone/>
              <a:defRPr sz="1100"/>
            </a:lvl8pPr>
            <a:lvl9pPr marL="36560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2392982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592AA-AC3B-4C1E-9A82-431AC535F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53522-8025-4280-8519-1C6FB1A4043B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69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0" y="2160987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0" y="2737248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7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9" y="2737248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045B4-4566-47F7-B1E0-50AC942C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0FED4-3AE9-47B5-B1C3-AB8F0448F185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206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EDFB-2560-4E42-8CBE-26EDF489A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4CFE0-E88F-4E83-85AE-4E5B4FE3081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761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812D6-56BD-4E66-B87B-1872ADFEB8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8FB8F-CA9C-4263-9546-6D188E1E44A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64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4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015" indent="0">
              <a:buNone/>
              <a:defRPr sz="1500"/>
            </a:lvl2pPr>
            <a:lvl3pPr marL="914036" indent="0">
              <a:buNone/>
              <a:defRPr sz="1200"/>
            </a:lvl3pPr>
            <a:lvl4pPr marL="1371052" indent="0">
              <a:buNone/>
              <a:defRPr sz="1100"/>
            </a:lvl4pPr>
            <a:lvl5pPr marL="1828069" indent="0">
              <a:buNone/>
              <a:defRPr sz="1100"/>
            </a:lvl5pPr>
            <a:lvl6pPr marL="2285090" indent="0">
              <a:buNone/>
              <a:defRPr sz="1100"/>
            </a:lvl6pPr>
            <a:lvl7pPr marL="2742105" indent="0">
              <a:buNone/>
              <a:defRPr sz="1100"/>
            </a:lvl7pPr>
            <a:lvl8pPr marL="3199120" indent="0">
              <a:buNone/>
              <a:defRPr sz="1100"/>
            </a:lvl8pPr>
            <a:lvl9pPr marL="36561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4A99D-C622-48DE-8655-702FD9A21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0C132-8964-4D60-A11F-D5345D4CB6A2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39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5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5" indent="0">
              <a:buNone/>
              <a:defRPr sz="1600"/>
            </a:lvl2pPr>
            <a:lvl3pPr marL="914309" indent="0">
              <a:buNone/>
              <a:defRPr sz="1600"/>
            </a:lvl3pPr>
            <a:lvl4pPr marL="1371464" indent="0">
              <a:buNone/>
              <a:defRPr sz="1600"/>
            </a:lvl4pPr>
            <a:lvl5pPr marL="1828618" indent="0">
              <a:buNone/>
              <a:defRPr sz="1600"/>
            </a:lvl5pPr>
            <a:lvl6pPr marL="2285774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5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B85-CDE0-4F08-AFD1-FA153F49518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DFB49-CA2C-4653-ABA8-B5717BE404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21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400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4961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1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504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2" tIns="45718" rIns="91432" bIns="45718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921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6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43" indent="0">
              <a:buNone/>
              <a:defRPr sz="1600"/>
            </a:lvl2pPr>
            <a:lvl3pPr marL="914286" indent="0">
              <a:buNone/>
              <a:defRPr sz="1600"/>
            </a:lvl3pPr>
            <a:lvl4pPr marL="1371430" indent="0">
              <a:buNone/>
              <a:defRPr sz="1600"/>
            </a:lvl4pPr>
            <a:lvl5pPr marL="1828573" indent="0">
              <a:buNone/>
              <a:defRPr sz="1600"/>
            </a:lvl5pPr>
            <a:lvl6pPr marL="2285718" indent="0">
              <a:buNone/>
              <a:defRPr sz="1600"/>
            </a:lvl6pPr>
            <a:lvl7pPr marL="2742858" indent="0">
              <a:buNone/>
              <a:defRPr sz="1600"/>
            </a:lvl7pPr>
            <a:lvl8pPr marL="3200000" indent="0">
              <a:buNone/>
              <a:defRPr sz="1600"/>
            </a:lvl8pPr>
            <a:lvl9pPr marL="3657143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6941606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742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757CA-2C7D-43B8-8A80-7E174EE82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73FD-5E4C-428A-8D79-89E25F856E1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757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8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9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C3E13-7C93-40DC-B77E-4D8487F81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3004-1089-4CD5-9800-55282490A88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918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563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4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37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009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22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9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32" tIns="45718" rIns="91432" bIns="45718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A416906-AEA8-4153-AD37-D5FBE8157F17}" type="slidenum">
              <a:rPr lang="en-US" b="0" smtClean="0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76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pull/>
  </p:transition>
  <p:hf sldNum="0" hdr="0"/>
  <p:txStyles>
    <p:titleStyle>
      <a:lvl1pPr algn="l" defTabSz="457143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58" indent="-342858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58" indent="-228573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00" indent="-228573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43" indent="-228573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286" indent="-228573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430" indent="-228573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573" indent="-228573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718" indent="-228573" algn="l" defTabSz="45714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6"/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6"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6"/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6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12184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03" indent="-456903" algn="l" defTabSz="12184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98" indent="-380766" algn="l" defTabSz="121845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51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67" indent="-304600" algn="l" defTabSz="12184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98" indent="-304600" algn="l" defTabSz="12184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00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33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150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7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66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98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0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1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7805D5-06FF-475F-9A78-424476C9EB72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11/5/2018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0D5E1E1-6C4D-4647-A333-73F4939945EA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1060451" y="1139038"/>
            <a:ext cx="10313988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098" tIns="38098" rIns="38098" bIns="38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1135860" y="2335212"/>
            <a:ext cx="10238581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098" tIns="38098" rIns="38098" bIns="38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>
                <a:sym typeface="Poppins" charset="0"/>
              </a:rPr>
              <a:t>Second level</a:t>
            </a:r>
          </a:p>
          <a:p>
            <a:pPr lvl="2"/>
            <a:r>
              <a:rPr lang="x-none" altLang="x-none">
                <a:sym typeface="Poppins" charset="0"/>
              </a:rPr>
              <a:t>Third level</a:t>
            </a:r>
          </a:p>
          <a:p>
            <a:pPr lvl="3"/>
            <a:r>
              <a:rPr lang="x-none" altLang="x-none">
                <a:sym typeface="Poppins" charset="0"/>
              </a:rPr>
              <a:t>Fourth level</a:t>
            </a:r>
          </a:p>
          <a:p>
            <a:pPr lvl="4"/>
            <a:r>
              <a:rPr lang="x-none" altLang="x-none">
                <a:sym typeface="Poppi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044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ransition/>
  <p:txStyles>
    <p:titleStyle>
      <a:lvl1pPr algn="l" defTabSz="41270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1pPr>
      <a:lvl2pPr algn="l" defTabSz="412700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412700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412700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412700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228573" algn="l" defTabSz="412700" rtl="0" fontAlgn="base" hangingPunct="0">
        <a:lnSpc>
          <a:spcPct val="80000"/>
        </a:lnSpc>
        <a:spcBef>
          <a:spcPct val="0"/>
        </a:spcBef>
        <a:spcAft>
          <a:spcPct val="0"/>
        </a:spcAft>
        <a:defRPr sz="51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457143" algn="l" defTabSz="412700" rtl="0" fontAlgn="base" hangingPunct="0">
        <a:lnSpc>
          <a:spcPct val="80000"/>
        </a:lnSpc>
        <a:spcBef>
          <a:spcPct val="0"/>
        </a:spcBef>
        <a:spcAft>
          <a:spcPct val="0"/>
        </a:spcAft>
        <a:defRPr sz="51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685718" algn="l" defTabSz="412700" rtl="0" fontAlgn="base" hangingPunct="0">
        <a:lnSpc>
          <a:spcPct val="80000"/>
        </a:lnSpc>
        <a:spcBef>
          <a:spcPct val="0"/>
        </a:spcBef>
        <a:spcAft>
          <a:spcPct val="0"/>
        </a:spcAft>
        <a:defRPr sz="51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914286" algn="l" defTabSz="412700" rtl="0" fontAlgn="base" hangingPunct="0">
        <a:lnSpc>
          <a:spcPct val="80000"/>
        </a:lnSpc>
        <a:spcBef>
          <a:spcPct val="0"/>
        </a:spcBef>
        <a:spcAft>
          <a:spcPct val="0"/>
        </a:spcAft>
        <a:defRPr sz="51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4127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114286" algn="l" defTabSz="4127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228573" algn="l" defTabSz="4127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342858" algn="l" defTabSz="4127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457143" algn="l" defTabSz="4127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1257143" indent="-114286" algn="l" defTabSz="457143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18" indent="-114286" algn="l" defTabSz="457143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286" indent="-114286" algn="l" defTabSz="457143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858" indent="-114286" algn="l" defTabSz="457143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73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43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18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86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858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30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00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573" algn="l" defTabSz="45714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32" tIns="45718" rIns="91432" bIns="45718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CB91-B412-4768-A74E-4DF97AC86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F59500-AE61-4D0D-9671-25F5DFC82B8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457155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4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5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4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8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4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9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32" tIns="45718" rIns="91432" bIns="45718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 fontAlgn="base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914264" fontAlgn="base">
                <a:spcBef>
                  <a:spcPct val="0"/>
                </a:spcBef>
                <a:spcAft>
                  <a:spcPct val="0"/>
                </a:spcAft>
              </a:pPr>
              <a:t>5/11/2018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264" fontAlgn="base">
              <a:spcBef>
                <a:spcPct val="0"/>
              </a:spcBef>
              <a:spcAft>
                <a:spcPct val="0"/>
              </a:spcAft>
              <a:defRPr/>
            </a:pPr>
            <a:fld id="{8A416906-AEA8-4153-AD37-D5FBE8157F17}" type="slidenum">
              <a:rPr lang="en-US" smtClean="0">
                <a:solidFill>
                  <a:srgbClr val="5FCBEF"/>
                </a:solidFill>
                <a:latin typeface="Arial" pitchFamily="34" charset="0"/>
                <a:cs typeface="Arial" pitchFamily="34" charset="0"/>
              </a:rPr>
              <a:pPr defTabSz="9142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5FCB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7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ransition spd="slow">
    <p:pull/>
  </p:transition>
  <p:hf sldNum="0" hdr="0"/>
  <p:txStyles>
    <p:titleStyle>
      <a:lvl1pPr algn="l" defTabSz="45711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42" indent="-34284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20" indent="-285704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02" indent="-22856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920" indent="-22856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039" indent="-22856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161" indent="-22856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282" indent="-22856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402" indent="-22856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526" indent="-228562" algn="l" defTabSz="45711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32" tIns="45718" rIns="91432" bIns="45718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CB91-B412-4768-A74E-4DF97AC86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F59500-AE61-4D0D-9671-25F5DFC82B8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7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155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4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5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4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8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4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2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0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7.jpeg"/><Relationship Id="rId5" Type="http://schemas.openxmlformats.org/officeDocument/2006/relationships/image" Target="../media/image26.tm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6.wdp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885854" y="3794808"/>
            <a:ext cx="5950409" cy="1810752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390">
              <a:lnSpc>
                <a:spcPts val="6667"/>
              </a:lnSpc>
              <a:defRPr/>
            </a:pPr>
            <a:r>
              <a:rPr lang="en-US" sz="8700" dirty="0">
                <a:solidFill>
                  <a:prstClr val="white"/>
                </a:solidFill>
                <a:latin typeface="Philosopher" pitchFamily="50" charset="0"/>
              </a:rPr>
              <a:t>Jim</a:t>
            </a:r>
          </a:p>
          <a:p>
            <a:pPr defTabSz="1218390">
              <a:lnSpc>
                <a:spcPts val="6667"/>
              </a:lnSpc>
              <a:defRPr/>
            </a:pPr>
            <a:r>
              <a:rPr lang="en-US" sz="8700" dirty="0">
                <a:solidFill>
                  <a:prstClr val="white"/>
                </a:solidFill>
                <a:latin typeface="Philosopher" pitchFamily="50" charset="0"/>
              </a:rPr>
              <a:t>Winkler</a:t>
            </a:r>
            <a:endParaRPr lang="en-US" sz="5300" dirty="0">
              <a:solidFill>
                <a:prstClr val="white"/>
              </a:solidFill>
              <a:latin typeface="Philosopher" pitchFamily="50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81943" y="1878023"/>
            <a:ext cx="9419849" cy="947268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390">
              <a:lnSpc>
                <a:spcPts val="6667"/>
              </a:lnSpc>
              <a:defRPr/>
            </a:pPr>
            <a:r>
              <a:rPr lang="en-US" sz="8000" dirty="0">
                <a:solidFill>
                  <a:prstClr val="white"/>
                </a:solidFill>
                <a:latin typeface="Philosopher" pitchFamily="50" charset="0"/>
              </a:rPr>
              <a:t>@</a:t>
            </a:r>
            <a:r>
              <a:rPr lang="en-US" sz="8000" dirty="0" err="1">
                <a:solidFill>
                  <a:prstClr val="white"/>
                </a:solidFill>
                <a:latin typeface="Philosopher" pitchFamily="50" charset="0"/>
              </a:rPr>
              <a:t>jfwinkler</a:t>
            </a:r>
            <a:r>
              <a:rPr lang="en-US" sz="8000" dirty="0">
                <a:solidFill>
                  <a:prstClr val="white"/>
                </a:solidFill>
                <a:latin typeface="Philosopher" pitchFamily="50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44AD6F-C112-3344-8649-119EFEE0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0" y="1775348"/>
            <a:ext cx="896112" cy="967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F3823F1-FB76-7548-AA68-48B161E33845}"/>
              </a:ext>
            </a:extLst>
          </p:cNvPr>
          <p:cNvSpPr txBox="1"/>
          <p:nvPr/>
        </p:nvSpPr>
        <p:spPr>
          <a:xfrm>
            <a:off x="882298" y="602903"/>
            <a:ext cx="9419849" cy="947268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390">
              <a:lnSpc>
                <a:spcPts val="6667"/>
              </a:lnSpc>
              <a:defRPr/>
            </a:pPr>
            <a:r>
              <a:rPr lang="en-US" sz="8800" b="1" i="1" dirty="0">
                <a:solidFill>
                  <a:prstClr val="white"/>
                </a:solidFill>
                <a:latin typeface="Philosopher" pitchFamily="50" charset="0"/>
              </a:rPr>
              <a:t>Follow me on</a:t>
            </a:r>
          </a:p>
        </p:txBody>
      </p:sp>
    </p:spTree>
    <p:extLst>
      <p:ext uri="{BB962C8B-B14F-4D97-AF65-F5344CB8AC3E}">
        <p14:creationId xmlns:p14="http://schemas.microsoft.com/office/powerpoint/2010/main" val="12025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254003" y="304804"/>
            <a:ext cx="109093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How you rate yourself based on the information that you have seen today? 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Interested in trying products</a:t>
            </a:r>
            <a:b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defTabSz="914286">
              <a:spcBef>
                <a:spcPct val="50000"/>
              </a:spcBef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Answer – Great!  Which of the products were you interested in –OPC-3 / Ultimate Aloe</a:t>
            </a:r>
          </a:p>
        </p:txBody>
      </p:sp>
    </p:spTree>
    <p:extLst>
      <p:ext uri="{BB962C8B-B14F-4D97-AF65-F5344CB8AC3E}">
        <p14:creationId xmlns:p14="http://schemas.microsoft.com/office/powerpoint/2010/main" val="22453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82601" y="152403"/>
            <a:ext cx="10579099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How you rate yourself based on the information that you have seen today? 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Interested in trying products 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Interested but confused – how do I get more information</a:t>
            </a:r>
          </a:p>
          <a:p>
            <a:pPr defTabSz="914286">
              <a:spcBef>
                <a:spcPct val="50000"/>
              </a:spcBef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Answer – What information would you have more interest in – products, business, company, how to make money? (ticket)</a:t>
            </a:r>
          </a:p>
        </p:txBody>
      </p:sp>
    </p:spTree>
    <p:extLst>
      <p:ext uri="{BB962C8B-B14F-4D97-AF65-F5344CB8AC3E}">
        <p14:creationId xmlns:p14="http://schemas.microsoft.com/office/powerpoint/2010/main" val="5927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5301" y="324795"/>
            <a:ext cx="10579099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How you rate yourself based on the information that you have seen today? 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Interested in trying products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Interested but confused – how do I get more information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 have seen enough – I am ready to get started  </a:t>
            </a:r>
          </a:p>
          <a:p>
            <a:pPr defTabSz="914286">
              <a:spcBef>
                <a:spcPct val="50000"/>
              </a:spcBef>
              <a:defRPr/>
            </a:pPr>
            <a:r>
              <a:rPr 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Answer – Great – Lets set an appointment to register your business and I will email you all the getting started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9347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354" y="1328454"/>
            <a:ext cx="9715673" cy="707887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 defTabSz="457143">
              <a:spcBef>
                <a:spcPts val="1200"/>
              </a:spcBef>
              <a:defRPr/>
            </a:pPr>
            <a:r>
              <a:rPr lang="en-US" sz="4000" cap="all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Scheduling the follow up appointment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631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It is a successful meeting if a</a:t>
            </a:r>
          </a:p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follow up is</a:t>
            </a:r>
          </a:p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booked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311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Have your schedule available and book the next step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51995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Schedule a follow up meeting to answer questions or get started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7269679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You have to continue to follow up until they get started or let you know they are not interested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9487359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Sense of urgency is crucial, book the follow up within 48 to 72 hours if possible</a:t>
            </a:r>
          </a:p>
        </p:txBody>
      </p:sp>
    </p:spTree>
    <p:extLst>
      <p:ext uri="{BB962C8B-B14F-4D97-AF65-F5344CB8AC3E}">
        <p14:creationId xmlns:p14="http://schemas.microsoft.com/office/powerpoint/2010/main" val="97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5" y="872961"/>
            <a:ext cx="7142995" cy="1200329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3600" cap="all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Scheduling the </a:t>
            </a:r>
          </a:p>
          <a:p>
            <a:pPr algn="ctr" defTabSz="914286">
              <a:defRPr/>
            </a:pPr>
            <a:r>
              <a:rPr lang="en-US" sz="3600" cap="all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follow-up appointment</a:t>
            </a:r>
            <a:endParaRPr lang="en-US" sz="3600" cap="all" dirty="0">
              <a:ln w="3175">
                <a:noFill/>
              </a:ln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6987" y="2464409"/>
            <a:ext cx="3993786" cy="628419"/>
            <a:chOff x="1207997" y="2894711"/>
            <a:chExt cx="3993782" cy="62841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490383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207997" y="2894711"/>
              <a:ext cx="3993782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286">
                <a:defRPr/>
              </a:pPr>
              <a:r>
                <a:rPr lang="en-US" sz="2800" dirty="0">
                  <a:ln w="3175">
                    <a:noFill/>
                  </a:ln>
                  <a:solidFill>
                    <a:prstClr val="white"/>
                  </a:solidFill>
                </a:rPr>
                <a:t>If it is to answer questions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8427" y="3391177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Answer questions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427" y="409742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Get them to lead to their people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427" y="4803957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Sell product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427" y="551016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Sell tickets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91628" y="2464409"/>
            <a:ext cx="3873368" cy="628419"/>
            <a:chOff x="7114170" y="2894711"/>
            <a:chExt cx="3873368" cy="6284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336357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114170" y="2894711"/>
              <a:ext cx="3873368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286">
                <a:defRPr/>
              </a:pPr>
              <a:r>
                <a:rPr lang="en-US" sz="2800" dirty="0">
                  <a:ln w="3175">
                    <a:noFill/>
                  </a:ln>
                  <a:solidFill>
                    <a:prstClr val="white"/>
                  </a:solidFill>
                </a:rPr>
                <a:t>If it is to get them started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43051" y="3378753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lvl="3"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Sell tickets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43051" y="4084997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lvl="3"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Book registration date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43051" y="4791533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lvl="3"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Help qualify top ten</a:t>
            </a:r>
            <a:r>
              <a:rPr lang="en-US" sz="2400" i="1" dirty="0">
                <a:ln w="3175">
                  <a:noFill/>
                </a:ln>
                <a:solidFill>
                  <a:srgbClr val="FFFFFF"/>
                </a:solidFill>
              </a:rPr>
              <a:t> </a:t>
            </a:r>
            <a:r>
              <a:rPr lang="en-US" sz="2400" dirty="0">
                <a:ln w="3175">
                  <a:noFill/>
                </a:ln>
                <a:solidFill>
                  <a:srgbClr val="FFFFFF"/>
                </a:solidFill>
              </a:rPr>
              <a:t>possibilities</a:t>
            </a:r>
            <a:endParaRPr lang="en-US" sz="2400" i="1" dirty="0">
              <a:ln w="3175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987" y="-1"/>
            <a:ext cx="5880919" cy="68580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011" y="951080"/>
            <a:ext cx="3206348" cy="933589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defTabSz="457143">
              <a:defRPr/>
            </a:pPr>
            <a:r>
              <a:rPr lang="en-US" sz="5500" cap="all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Next Step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292" y="2032006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One on One or Two on One meeting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292" y="2831590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cs typeface="Arial" panose="020B0604020202020204" pitchFamily="34" charset="0"/>
              </a:rPr>
              <a:t>Home Business Presentation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292" y="3631174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Online meeting (join.me, Skype)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292" y="4430758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UnFranchise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®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 Business Presentation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292" y="5230339"/>
            <a:ext cx="5378581" cy="10229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Invite to an event/Sell a ticket</a:t>
            </a:r>
          </a:p>
          <a:p>
            <a:pPr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(upcoming meetings or trainings)</a:t>
            </a:r>
          </a:p>
        </p:txBody>
      </p:sp>
    </p:spTree>
    <p:extLst>
      <p:ext uri="{BB962C8B-B14F-4D97-AF65-F5344CB8AC3E}">
        <p14:creationId xmlns:p14="http://schemas.microsoft.com/office/powerpoint/2010/main" val="14829182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41538" y="3199859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" y="0"/>
            <a:ext cx="5540189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" y="2206208"/>
            <a:ext cx="5540188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4" y="4698640"/>
            <a:ext cx="5540189" cy="1200329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 defTabSz="457143">
              <a:spcBef>
                <a:spcPct val="50000"/>
              </a:spcBef>
              <a:defRPr/>
            </a:pPr>
            <a:r>
              <a:rPr lang="en-US" sz="36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WHAT TO DO BETWEEN APPOINTMENTS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967908" y="763123"/>
            <a:ext cx="5771808" cy="968188"/>
            <a:chOff x="6158752" y="763121"/>
            <a:chExt cx="5771808" cy="968188"/>
          </a:xfrm>
        </p:grpSpPr>
        <p:sp>
          <p:nvSpPr>
            <p:cNvPr id="4" name="Rectangle 3"/>
            <p:cNvSpPr/>
            <p:nvPr/>
          </p:nvSpPr>
          <p:spPr>
            <a:xfrm>
              <a:off x="6158752" y="763121"/>
              <a:ext cx="577180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684" defTabSz="457143">
                <a:defRPr/>
              </a:pP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Confirm the next appointment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365579" y="101861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6447129" y="1155930"/>
              <a:ext cx="287072" cy="205326"/>
            </a:xfrm>
            <a:custGeom>
              <a:avLst/>
              <a:gdLst>
                <a:gd name="T0" fmla="*/ 3104 w 3427"/>
                <a:gd name="T1" fmla="*/ 0 h 2477"/>
                <a:gd name="T2" fmla="*/ 3184 w 3427"/>
                <a:gd name="T3" fmla="*/ 14 h 2477"/>
                <a:gd name="T4" fmla="*/ 3259 w 3427"/>
                <a:gd name="T5" fmla="*/ 47 h 2477"/>
                <a:gd name="T6" fmla="*/ 3327 w 3427"/>
                <a:gd name="T7" fmla="*/ 99 h 2477"/>
                <a:gd name="T8" fmla="*/ 3380 w 3427"/>
                <a:gd name="T9" fmla="*/ 166 h 2477"/>
                <a:gd name="T10" fmla="*/ 3412 w 3427"/>
                <a:gd name="T11" fmla="*/ 241 h 2477"/>
                <a:gd name="T12" fmla="*/ 3427 w 3427"/>
                <a:gd name="T13" fmla="*/ 320 h 2477"/>
                <a:gd name="T14" fmla="*/ 3421 w 3427"/>
                <a:gd name="T15" fmla="*/ 401 h 2477"/>
                <a:gd name="T16" fmla="*/ 3398 w 3427"/>
                <a:gd name="T17" fmla="*/ 478 h 2477"/>
                <a:gd name="T18" fmla="*/ 3356 w 3427"/>
                <a:gd name="T19" fmla="*/ 550 h 2477"/>
                <a:gd name="T20" fmla="*/ 1519 w 3427"/>
                <a:gd name="T21" fmla="*/ 2379 h 2477"/>
                <a:gd name="T22" fmla="*/ 1452 w 3427"/>
                <a:gd name="T23" fmla="*/ 2431 h 2477"/>
                <a:gd name="T24" fmla="*/ 1376 w 3427"/>
                <a:gd name="T25" fmla="*/ 2464 h 2477"/>
                <a:gd name="T26" fmla="*/ 1296 w 3427"/>
                <a:gd name="T27" fmla="*/ 2477 h 2477"/>
                <a:gd name="T28" fmla="*/ 1215 w 3427"/>
                <a:gd name="T29" fmla="*/ 2473 h 2477"/>
                <a:gd name="T30" fmla="*/ 1137 w 3427"/>
                <a:gd name="T31" fmla="*/ 2449 h 2477"/>
                <a:gd name="T32" fmla="*/ 1065 w 3427"/>
                <a:gd name="T33" fmla="*/ 2407 h 2477"/>
                <a:gd name="T34" fmla="*/ 100 w 3427"/>
                <a:gd name="T35" fmla="*/ 1451 h 2477"/>
                <a:gd name="T36" fmla="*/ 47 w 3427"/>
                <a:gd name="T37" fmla="*/ 1385 h 2477"/>
                <a:gd name="T38" fmla="*/ 14 w 3427"/>
                <a:gd name="T39" fmla="*/ 1310 h 2477"/>
                <a:gd name="T40" fmla="*/ 0 w 3427"/>
                <a:gd name="T41" fmla="*/ 1229 h 2477"/>
                <a:gd name="T42" fmla="*/ 4 w 3427"/>
                <a:gd name="T43" fmla="*/ 1149 h 2477"/>
                <a:gd name="T44" fmla="*/ 28 w 3427"/>
                <a:gd name="T45" fmla="*/ 1072 h 2477"/>
                <a:gd name="T46" fmla="*/ 71 w 3427"/>
                <a:gd name="T47" fmla="*/ 1000 h 2477"/>
                <a:gd name="T48" fmla="*/ 132 w 3427"/>
                <a:gd name="T49" fmla="*/ 940 h 2477"/>
                <a:gd name="T50" fmla="*/ 203 w 3427"/>
                <a:gd name="T51" fmla="*/ 897 h 2477"/>
                <a:gd name="T52" fmla="*/ 282 w 3427"/>
                <a:gd name="T53" fmla="*/ 874 h 2477"/>
                <a:gd name="T54" fmla="*/ 362 w 3427"/>
                <a:gd name="T55" fmla="*/ 869 h 2477"/>
                <a:gd name="T56" fmla="*/ 442 w 3427"/>
                <a:gd name="T57" fmla="*/ 884 h 2477"/>
                <a:gd name="T58" fmla="*/ 517 w 3427"/>
                <a:gd name="T59" fmla="*/ 916 h 2477"/>
                <a:gd name="T60" fmla="*/ 584 w 3427"/>
                <a:gd name="T61" fmla="*/ 968 h 2477"/>
                <a:gd name="T62" fmla="*/ 2841 w 3427"/>
                <a:gd name="T63" fmla="*/ 99 h 2477"/>
                <a:gd name="T64" fmla="*/ 2908 w 3427"/>
                <a:gd name="T65" fmla="*/ 47 h 2477"/>
                <a:gd name="T66" fmla="*/ 2984 w 3427"/>
                <a:gd name="T67" fmla="*/ 14 h 2477"/>
                <a:gd name="T68" fmla="*/ 3064 w 3427"/>
                <a:gd name="T69" fmla="*/ 0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7" h="2477">
                  <a:moveTo>
                    <a:pt x="3064" y="0"/>
                  </a:moveTo>
                  <a:lnTo>
                    <a:pt x="3104" y="0"/>
                  </a:lnTo>
                  <a:lnTo>
                    <a:pt x="3145" y="4"/>
                  </a:lnTo>
                  <a:lnTo>
                    <a:pt x="3184" y="14"/>
                  </a:lnTo>
                  <a:lnTo>
                    <a:pt x="3223" y="28"/>
                  </a:lnTo>
                  <a:lnTo>
                    <a:pt x="3259" y="47"/>
                  </a:lnTo>
                  <a:lnTo>
                    <a:pt x="3295" y="71"/>
                  </a:lnTo>
                  <a:lnTo>
                    <a:pt x="3327" y="99"/>
                  </a:lnTo>
                  <a:lnTo>
                    <a:pt x="3356" y="131"/>
                  </a:lnTo>
                  <a:lnTo>
                    <a:pt x="3380" y="166"/>
                  </a:lnTo>
                  <a:lnTo>
                    <a:pt x="3398" y="202"/>
                  </a:lnTo>
                  <a:lnTo>
                    <a:pt x="3412" y="241"/>
                  </a:lnTo>
                  <a:lnTo>
                    <a:pt x="3421" y="280"/>
                  </a:lnTo>
                  <a:lnTo>
                    <a:pt x="3427" y="320"/>
                  </a:lnTo>
                  <a:lnTo>
                    <a:pt x="3427" y="360"/>
                  </a:lnTo>
                  <a:lnTo>
                    <a:pt x="3421" y="401"/>
                  </a:lnTo>
                  <a:lnTo>
                    <a:pt x="3412" y="439"/>
                  </a:lnTo>
                  <a:lnTo>
                    <a:pt x="3398" y="478"/>
                  </a:lnTo>
                  <a:lnTo>
                    <a:pt x="3380" y="514"/>
                  </a:lnTo>
                  <a:lnTo>
                    <a:pt x="3356" y="550"/>
                  </a:lnTo>
                  <a:lnTo>
                    <a:pt x="3327" y="581"/>
                  </a:lnTo>
                  <a:lnTo>
                    <a:pt x="1519" y="2379"/>
                  </a:lnTo>
                  <a:lnTo>
                    <a:pt x="1486" y="2407"/>
                  </a:lnTo>
                  <a:lnTo>
                    <a:pt x="1452" y="2431"/>
                  </a:lnTo>
                  <a:lnTo>
                    <a:pt x="1414" y="2449"/>
                  </a:lnTo>
                  <a:lnTo>
                    <a:pt x="1376" y="2464"/>
                  </a:lnTo>
                  <a:lnTo>
                    <a:pt x="1336" y="2473"/>
                  </a:lnTo>
                  <a:lnTo>
                    <a:pt x="1296" y="2477"/>
                  </a:lnTo>
                  <a:lnTo>
                    <a:pt x="1256" y="2477"/>
                  </a:lnTo>
                  <a:lnTo>
                    <a:pt x="1215" y="2473"/>
                  </a:lnTo>
                  <a:lnTo>
                    <a:pt x="1175" y="2464"/>
                  </a:lnTo>
                  <a:lnTo>
                    <a:pt x="1137" y="2449"/>
                  </a:lnTo>
                  <a:lnTo>
                    <a:pt x="1100" y="2431"/>
                  </a:lnTo>
                  <a:lnTo>
                    <a:pt x="1065" y="2407"/>
                  </a:lnTo>
                  <a:lnTo>
                    <a:pt x="1033" y="2379"/>
                  </a:lnTo>
                  <a:lnTo>
                    <a:pt x="100" y="1451"/>
                  </a:lnTo>
                  <a:lnTo>
                    <a:pt x="71" y="1419"/>
                  </a:lnTo>
                  <a:lnTo>
                    <a:pt x="47" y="1385"/>
                  </a:lnTo>
                  <a:lnTo>
                    <a:pt x="28" y="1347"/>
                  </a:lnTo>
                  <a:lnTo>
                    <a:pt x="14" y="1310"/>
                  </a:lnTo>
                  <a:lnTo>
                    <a:pt x="4" y="1269"/>
                  </a:lnTo>
                  <a:lnTo>
                    <a:pt x="0" y="1229"/>
                  </a:lnTo>
                  <a:lnTo>
                    <a:pt x="0" y="1190"/>
                  </a:lnTo>
                  <a:lnTo>
                    <a:pt x="4" y="1149"/>
                  </a:lnTo>
                  <a:lnTo>
                    <a:pt x="14" y="1110"/>
                  </a:lnTo>
                  <a:lnTo>
                    <a:pt x="28" y="1072"/>
                  </a:lnTo>
                  <a:lnTo>
                    <a:pt x="47" y="1035"/>
                  </a:lnTo>
                  <a:lnTo>
                    <a:pt x="71" y="1000"/>
                  </a:lnTo>
                  <a:lnTo>
                    <a:pt x="100" y="968"/>
                  </a:lnTo>
                  <a:lnTo>
                    <a:pt x="132" y="940"/>
                  </a:lnTo>
                  <a:lnTo>
                    <a:pt x="167" y="916"/>
                  </a:lnTo>
                  <a:lnTo>
                    <a:pt x="203" y="897"/>
                  </a:lnTo>
                  <a:lnTo>
                    <a:pt x="242" y="884"/>
                  </a:lnTo>
                  <a:lnTo>
                    <a:pt x="282" y="874"/>
                  </a:lnTo>
                  <a:lnTo>
                    <a:pt x="322" y="869"/>
                  </a:lnTo>
                  <a:lnTo>
                    <a:pt x="362" y="869"/>
                  </a:lnTo>
                  <a:lnTo>
                    <a:pt x="402" y="874"/>
                  </a:lnTo>
                  <a:lnTo>
                    <a:pt x="442" y="884"/>
                  </a:lnTo>
                  <a:lnTo>
                    <a:pt x="481" y="897"/>
                  </a:lnTo>
                  <a:lnTo>
                    <a:pt x="517" y="916"/>
                  </a:lnTo>
                  <a:lnTo>
                    <a:pt x="552" y="940"/>
                  </a:lnTo>
                  <a:lnTo>
                    <a:pt x="584" y="968"/>
                  </a:lnTo>
                  <a:lnTo>
                    <a:pt x="1276" y="1655"/>
                  </a:lnTo>
                  <a:lnTo>
                    <a:pt x="2841" y="99"/>
                  </a:lnTo>
                  <a:lnTo>
                    <a:pt x="2874" y="71"/>
                  </a:lnTo>
                  <a:lnTo>
                    <a:pt x="2908" y="47"/>
                  </a:lnTo>
                  <a:lnTo>
                    <a:pt x="2946" y="28"/>
                  </a:lnTo>
                  <a:lnTo>
                    <a:pt x="2984" y="14"/>
                  </a:lnTo>
                  <a:lnTo>
                    <a:pt x="3024" y="4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967731" y="1852335"/>
            <a:ext cx="5771991" cy="968188"/>
            <a:chOff x="6158753" y="1852333"/>
            <a:chExt cx="5771990" cy="968188"/>
          </a:xfrm>
        </p:grpSpPr>
        <p:sp>
          <p:nvSpPr>
            <p:cNvPr id="7" name="Rectangle 6"/>
            <p:cNvSpPr/>
            <p:nvPr/>
          </p:nvSpPr>
          <p:spPr>
            <a:xfrm>
              <a:off x="6158753" y="1852333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684" defTabSz="457143">
                <a:defRPr/>
              </a:pP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Send them a webinar link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65579" y="210782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6465270" y="2213585"/>
              <a:ext cx="257819" cy="245684"/>
            </a:xfrm>
            <a:custGeom>
              <a:avLst/>
              <a:gdLst>
                <a:gd name="T0" fmla="*/ 1856 w 3571"/>
                <a:gd name="T1" fmla="*/ 1170 h 3598"/>
                <a:gd name="T2" fmla="*/ 2122 w 3571"/>
                <a:gd name="T3" fmla="*/ 1339 h 3598"/>
                <a:gd name="T4" fmla="*/ 2188 w 3571"/>
                <a:gd name="T5" fmla="*/ 1498 h 3598"/>
                <a:gd name="T6" fmla="*/ 2123 w 3571"/>
                <a:gd name="T7" fmla="*/ 1655 h 3598"/>
                <a:gd name="T8" fmla="*/ 1967 w 3571"/>
                <a:gd name="T9" fmla="*/ 1721 h 3598"/>
                <a:gd name="T10" fmla="*/ 1811 w 3571"/>
                <a:gd name="T11" fmla="*/ 1656 h 3598"/>
                <a:gd name="T12" fmla="*/ 1640 w 3571"/>
                <a:gd name="T13" fmla="*/ 1579 h 3598"/>
                <a:gd name="T14" fmla="*/ 1464 w 3571"/>
                <a:gd name="T15" fmla="*/ 1626 h 3598"/>
                <a:gd name="T16" fmla="*/ 1302 w 3571"/>
                <a:gd name="T17" fmla="*/ 1736 h 3598"/>
                <a:gd name="T18" fmla="*/ 530 w 3571"/>
                <a:gd name="T19" fmla="*/ 2506 h 3598"/>
                <a:gd name="T20" fmla="*/ 445 w 3571"/>
                <a:gd name="T21" fmla="*/ 2709 h 3598"/>
                <a:gd name="T22" fmla="*/ 482 w 3571"/>
                <a:gd name="T23" fmla="*/ 2927 h 3598"/>
                <a:gd name="T24" fmla="*/ 632 w 3571"/>
                <a:gd name="T25" fmla="*/ 3093 h 3598"/>
                <a:gd name="T26" fmla="*/ 844 w 3571"/>
                <a:gd name="T27" fmla="*/ 3153 h 3598"/>
                <a:gd name="T28" fmla="*/ 1055 w 3571"/>
                <a:gd name="T29" fmla="*/ 3093 h 3598"/>
                <a:gd name="T30" fmla="*/ 1366 w 3571"/>
                <a:gd name="T31" fmla="*/ 2813 h 3598"/>
                <a:gd name="T32" fmla="*/ 1532 w 3571"/>
                <a:gd name="T33" fmla="*/ 2801 h 3598"/>
                <a:gd name="T34" fmla="*/ 1662 w 3571"/>
                <a:gd name="T35" fmla="*/ 2914 h 3598"/>
                <a:gd name="T36" fmla="*/ 1674 w 3571"/>
                <a:gd name="T37" fmla="*/ 3081 h 3598"/>
                <a:gd name="T38" fmla="*/ 1388 w 3571"/>
                <a:gd name="T39" fmla="*/ 3399 h 3598"/>
                <a:gd name="T40" fmla="*/ 1099 w 3571"/>
                <a:gd name="T41" fmla="*/ 3558 h 3598"/>
                <a:gd name="T42" fmla="*/ 779 w 3571"/>
                <a:gd name="T43" fmla="*/ 3596 h 3598"/>
                <a:gd name="T44" fmla="*/ 466 w 3571"/>
                <a:gd name="T45" fmla="*/ 3509 h 3598"/>
                <a:gd name="T46" fmla="*/ 202 w 3571"/>
                <a:gd name="T47" fmla="*/ 3302 h 3598"/>
                <a:gd name="T48" fmla="*/ 42 w 3571"/>
                <a:gd name="T49" fmla="*/ 3017 h 3598"/>
                <a:gd name="T50" fmla="*/ 3 w 3571"/>
                <a:gd name="T51" fmla="*/ 2687 h 3598"/>
                <a:gd name="T52" fmla="*/ 92 w 3571"/>
                <a:gd name="T53" fmla="*/ 2370 h 3598"/>
                <a:gd name="T54" fmla="*/ 913 w 3571"/>
                <a:gd name="T55" fmla="*/ 1492 h 3598"/>
                <a:gd name="T56" fmla="*/ 1231 w 3571"/>
                <a:gd name="T57" fmla="*/ 1248 h 3598"/>
                <a:gd name="T58" fmla="*/ 1553 w 3571"/>
                <a:gd name="T59" fmla="*/ 1140 h 3598"/>
                <a:gd name="T60" fmla="*/ 2901 w 3571"/>
                <a:gd name="T61" fmla="*/ 24 h 3598"/>
                <a:gd name="T62" fmla="*/ 3209 w 3571"/>
                <a:gd name="T63" fmla="*/ 174 h 3598"/>
                <a:gd name="T64" fmla="*/ 3447 w 3571"/>
                <a:gd name="T65" fmla="*/ 429 h 3598"/>
                <a:gd name="T66" fmla="*/ 3560 w 3571"/>
                <a:gd name="T67" fmla="*/ 737 h 3598"/>
                <a:gd name="T68" fmla="*/ 3547 w 3571"/>
                <a:gd name="T69" fmla="*/ 1068 h 3598"/>
                <a:gd name="T70" fmla="*/ 3411 w 3571"/>
                <a:gd name="T71" fmla="*/ 1366 h 3598"/>
                <a:gd name="T72" fmla="*/ 2481 w 3571"/>
                <a:gd name="T73" fmla="*/ 2296 h 3598"/>
                <a:gd name="T74" fmla="*/ 2145 w 3571"/>
                <a:gd name="T75" fmla="*/ 2477 h 3598"/>
                <a:gd name="T76" fmla="*/ 1828 w 3571"/>
                <a:gd name="T77" fmla="*/ 2496 h 3598"/>
                <a:gd name="T78" fmla="*/ 1551 w 3571"/>
                <a:gd name="T79" fmla="*/ 2372 h 3598"/>
                <a:gd name="T80" fmla="*/ 1394 w 3571"/>
                <a:gd name="T81" fmla="*/ 2194 h 3598"/>
                <a:gd name="T82" fmla="*/ 1406 w 3571"/>
                <a:gd name="T83" fmla="*/ 2027 h 3598"/>
                <a:gd name="T84" fmla="*/ 1537 w 3571"/>
                <a:gd name="T85" fmla="*/ 1914 h 3598"/>
                <a:gd name="T86" fmla="*/ 1703 w 3571"/>
                <a:gd name="T87" fmla="*/ 1926 h 3598"/>
                <a:gd name="T88" fmla="*/ 1794 w 3571"/>
                <a:gd name="T89" fmla="*/ 1999 h 3598"/>
                <a:gd name="T90" fmla="*/ 1878 w 3571"/>
                <a:gd name="T91" fmla="*/ 2049 h 3598"/>
                <a:gd name="T92" fmla="*/ 2002 w 3571"/>
                <a:gd name="T93" fmla="*/ 2054 h 3598"/>
                <a:gd name="T94" fmla="*/ 2173 w 3571"/>
                <a:gd name="T95" fmla="*/ 1973 h 3598"/>
                <a:gd name="T96" fmla="*/ 3041 w 3571"/>
                <a:gd name="T97" fmla="*/ 1118 h 3598"/>
                <a:gd name="T98" fmla="*/ 3126 w 3571"/>
                <a:gd name="T99" fmla="*/ 915 h 3598"/>
                <a:gd name="T100" fmla="*/ 3089 w 3571"/>
                <a:gd name="T101" fmla="*/ 697 h 3598"/>
                <a:gd name="T102" fmla="*/ 2947 w 3571"/>
                <a:gd name="T103" fmla="*/ 533 h 3598"/>
                <a:gd name="T104" fmla="*/ 2759 w 3571"/>
                <a:gd name="T105" fmla="*/ 451 h 3598"/>
                <a:gd name="T106" fmla="*/ 2561 w 3571"/>
                <a:gd name="T107" fmla="*/ 487 h 3598"/>
                <a:gd name="T108" fmla="*/ 2205 w 3571"/>
                <a:gd name="T109" fmla="*/ 811 h 3598"/>
                <a:gd name="T110" fmla="*/ 2039 w 3571"/>
                <a:gd name="T111" fmla="*/ 823 h 3598"/>
                <a:gd name="T112" fmla="*/ 1909 w 3571"/>
                <a:gd name="T113" fmla="*/ 710 h 3598"/>
                <a:gd name="T114" fmla="*/ 1896 w 3571"/>
                <a:gd name="T115" fmla="*/ 543 h 3598"/>
                <a:gd name="T116" fmla="*/ 2228 w 3571"/>
                <a:gd name="T117" fmla="*/ 180 h 3598"/>
                <a:gd name="T118" fmla="*/ 2518 w 3571"/>
                <a:gd name="T119" fmla="*/ 26 h 3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598">
                  <a:moveTo>
                    <a:pt x="1615" y="1135"/>
                  </a:moveTo>
                  <a:lnTo>
                    <a:pt x="1677" y="1135"/>
                  </a:lnTo>
                  <a:lnTo>
                    <a:pt x="1737" y="1141"/>
                  </a:lnTo>
                  <a:lnTo>
                    <a:pt x="1798" y="1153"/>
                  </a:lnTo>
                  <a:lnTo>
                    <a:pt x="1856" y="1170"/>
                  </a:lnTo>
                  <a:lnTo>
                    <a:pt x="1913" y="1193"/>
                  </a:lnTo>
                  <a:lnTo>
                    <a:pt x="1968" y="1221"/>
                  </a:lnTo>
                  <a:lnTo>
                    <a:pt x="2022" y="1255"/>
                  </a:lnTo>
                  <a:lnTo>
                    <a:pt x="2073" y="1295"/>
                  </a:lnTo>
                  <a:lnTo>
                    <a:pt x="2122" y="1339"/>
                  </a:lnTo>
                  <a:lnTo>
                    <a:pt x="2146" y="1367"/>
                  </a:lnTo>
                  <a:lnTo>
                    <a:pt x="2163" y="1398"/>
                  </a:lnTo>
                  <a:lnTo>
                    <a:pt x="2177" y="1430"/>
                  </a:lnTo>
                  <a:lnTo>
                    <a:pt x="2184" y="1463"/>
                  </a:lnTo>
                  <a:lnTo>
                    <a:pt x="2188" y="1498"/>
                  </a:lnTo>
                  <a:lnTo>
                    <a:pt x="2185" y="1532"/>
                  </a:lnTo>
                  <a:lnTo>
                    <a:pt x="2178" y="1565"/>
                  </a:lnTo>
                  <a:lnTo>
                    <a:pt x="2165" y="1597"/>
                  </a:lnTo>
                  <a:lnTo>
                    <a:pt x="2147" y="1627"/>
                  </a:lnTo>
                  <a:lnTo>
                    <a:pt x="2123" y="1655"/>
                  </a:lnTo>
                  <a:lnTo>
                    <a:pt x="2096" y="1679"/>
                  </a:lnTo>
                  <a:lnTo>
                    <a:pt x="2066" y="1697"/>
                  </a:lnTo>
                  <a:lnTo>
                    <a:pt x="2034" y="1710"/>
                  </a:lnTo>
                  <a:lnTo>
                    <a:pt x="2001" y="1718"/>
                  </a:lnTo>
                  <a:lnTo>
                    <a:pt x="1967" y="1721"/>
                  </a:lnTo>
                  <a:lnTo>
                    <a:pt x="1933" y="1718"/>
                  </a:lnTo>
                  <a:lnTo>
                    <a:pt x="1900" y="1711"/>
                  </a:lnTo>
                  <a:lnTo>
                    <a:pt x="1868" y="1698"/>
                  </a:lnTo>
                  <a:lnTo>
                    <a:pt x="1838" y="1679"/>
                  </a:lnTo>
                  <a:lnTo>
                    <a:pt x="1811" y="1656"/>
                  </a:lnTo>
                  <a:lnTo>
                    <a:pt x="1778" y="1628"/>
                  </a:lnTo>
                  <a:lnTo>
                    <a:pt x="1745" y="1607"/>
                  </a:lnTo>
                  <a:lnTo>
                    <a:pt x="1711" y="1593"/>
                  </a:lnTo>
                  <a:lnTo>
                    <a:pt x="1676" y="1583"/>
                  </a:lnTo>
                  <a:lnTo>
                    <a:pt x="1640" y="1579"/>
                  </a:lnTo>
                  <a:lnTo>
                    <a:pt x="1605" y="1581"/>
                  </a:lnTo>
                  <a:lnTo>
                    <a:pt x="1569" y="1586"/>
                  </a:lnTo>
                  <a:lnTo>
                    <a:pt x="1534" y="1596"/>
                  </a:lnTo>
                  <a:lnTo>
                    <a:pt x="1498" y="1609"/>
                  </a:lnTo>
                  <a:lnTo>
                    <a:pt x="1464" y="1626"/>
                  </a:lnTo>
                  <a:lnTo>
                    <a:pt x="1428" y="1645"/>
                  </a:lnTo>
                  <a:lnTo>
                    <a:pt x="1395" y="1666"/>
                  </a:lnTo>
                  <a:lnTo>
                    <a:pt x="1364" y="1688"/>
                  </a:lnTo>
                  <a:lnTo>
                    <a:pt x="1332" y="1711"/>
                  </a:lnTo>
                  <a:lnTo>
                    <a:pt x="1302" y="1736"/>
                  </a:lnTo>
                  <a:lnTo>
                    <a:pt x="1275" y="1760"/>
                  </a:lnTo>
                  <a:lnTo>
                    <a:pt x="1248" y="1784"/>
                  </a:lnTo>
                  <a:lnTo>
                    <a:pt x="1224" y="1808"/>
                  </a:lnTo>
                  <a:lnTo>
                    <a:pt x="559" y="2473"/>
                  </a:lnTo>
                  <a:lnTo>
                    <a:pt x="530" y="2506"/>
                  </a:lnTo>
                  <a:lnTo>
                    <a:pt x="503" y="2543"/>
                  </a:lnTo>
                  <a:lnTo>
                    <a:pt x="482" y="2582"/>
                  </a:lnTo>
                  <a:lnTo>
                    <a:pt x="465" y="2622"/>
                  </a:lnTo>
                  <a:lnTo>
                    <a:pt x="453" y="2665"/>
                  </a:lnTo>
                  <a:lnTo>
                    <a:pt x="445" y="2709"/>
                  </a:lnTo>
                  <a:lnTo>
                    <a:pt x="443" y="2754"/>
                  </a:lnTo>
                  <a:lnTo>
                    <a:pt x="445" y="2800"/>
                  </a:lnTo>
                  <a:lnTo>
                    <a:pt x="453" y="2843"/>
                  </a:lnTo>
                  <a:lnTo>
                    <a:pt x="465" y="2886"/>
                  </a:lnTo>
                  <a:lnTo>
                    <a:pt x="482" y="2927"/>
                  </a:lnTo>
                  <a:lnTo>
                    <a:pt x="503" y="2966"/>
                  </a:lnTo>
                  <a:lnTo>
                    <a:pt x="530" y="3002"/>
                  </a:lnTo>
                  <a:lnTo>
                    <a:pt x="559" y="3036"/>
                  </a:lnTo>
                  <a:lnTo>
                    <a:pt x="594" y="3067"/>
                  </a:lnTo>
                  <a:lnTo>
                    <a:pt x="632" y="3093"/>
                  </a:lnTo>
                  <a:lnTo>
                    <a:pt x="671" y="3114"/>
                  </a:lnTo>
                  <a:lnTo>
                    <a:pt x="713" y="3131"/>
                  </a:lnTo>
                  <a:lnTo>
                    <a:pt x="756" y="3143"/>
                  </a:lnTo>
                  <a:lnTo>
                    <a:pt x="800" y="3151"/>
                  </a:lnTo>
                  <a:lnTo>
                    <a:pt x="844" y="3153"/>
                  </a:lnTo>
                  <a:lnTo>
                    <a:pt x="888" y="3151"/>
                  </a:lnTo>
                  <a:lnTo>
                    <a:pt x="931" y="3143"/>
                  </a:lnTo>
                  <a:lnTo>
                    <a:pt x="973" y="3131"/>
                  </a:lnTo>
                  <a:lnTo>
                    <a:pt x="1015" y="3114"/>
                  </a:lnTo>
                  <a:lnTo>
                    <a:pt x="1055" y="3093"/>
                  </a:lnTo>
                  <a:lnTo>
                    <a:pt x="1092" y="3067"/>
                  </a:lnTo>
                  <a:lnTo>
                    <a:pt x="1127" y="3036"/>
                  </a:lnTo>
                  <a:lnTo>
                    <a:pt x="1307" y="2855"/>
                  </a:lnTo>
                  <a:lnTo>
                    <a:pt x="1335" y="2832"/>
                  </a:lnTo>
                  <a:lnTo>
                    <a:pt x="1366" y="2813"/>
                  </a:lnTo>
                  <a:lnTo>
                    <a:pt x="1398" y="2800"/>
                  </a:lnTo>
                  <a:lnTo>
                    <a:pt x="1431" y="2792"/>
                  </a:lnTo>
                  <a:lnTo>
                    <a:pt x="1465" y="2790"/>
                  </a:lnTo>
                  <a:lnTo>
                    <a:pt x="1499" y="2793"/>
                  </a:lnTo>
                  <a:lnTo>
                    <a:pt x="1532" y="2801"/>
                  </a:lnTo>
                  <a:lnTo>
                    <a:pt x="1563" y="2814"/>
                  </a:lnTo>
                  <a:lnTo>
                    <a:pt x="1593" y="2832"/>
                  </a:lnTo>
                  <a:lnTo>
                    <a:pt x="1621" y="2856"/>
                  </a:lnTo>
                  <a:lnTo>
                    <a:pt x="1644" y="2884"/>
                  </a:lnTo>
                  <a:lnTo>
                    <a:pt x="1662" y="2914"/>
                  </a:lnTo>
                  <a:lnTo>
                    <a:pt x="1674" y="2946"/>
                  </a:lnTo>
                  <a:lnTo>
                    <a:pt x="1682" y="2979"/>
                  </a:lnTo>
                  <a:lnTo>
                    <a:pt x="1685" y="3013"/>
                  </a:lnTo>
                  <a:lnTo>
                    <a:pt x="1682" y="3048"/>
                  </a:lnTo>
                  <a:lnTo>
                    <a:pt x="1674" y="3081"/>
                  </a:lnTo>
                  <a:lnTo>
                    <a:pt x="1661" y="3113"/>
                  </a:lnTo>
                  <a:lnTo>
                    <a:pt x="1643" y="3143"/>
                  </a:lnTo>
                  <a:lnTo>
                    <a:pt x="1620" y="3171"/>
                  </a:lnTo>
                  <a:lnTo>
                    <a:pt x="1439" y="3352"/>
                  </a:lnTo>
                  <a:lnTo>
                    <a:pt x="1388" y="3399"/>
                  </a:lnTo>
                  <a:lnTo>
                    <a:pt x="1335" y="3441"/>
                  </a:lnTo>
                  <a:lnTo>
                    <a:pt x="1279" y="3477"/>
                  </a:lnTo>
                  <a:lnTo>
                    <a:pt x="1221" y="3509"/>
                  </a:lnTo>
                  <a:lnTo>
                    <a:pt x="1160" y="3536"/>
                  </a:lnTo>
                  <a:lnTo>
                    <a:pt x="1099" y="3558"/>
                  </a:lnTo>
                  <a:lnTo>
                    <a:pt x="1036" y="3576"/>
                  </a:lnTo>
                  <a:lnTo>
                    <a:pt x="972" y="3588"/>
                  </a:lnTo>
                  <a:lnTo>
                    <a:pt x="908" y="3596"/>
                  </a:lnTo>
                  <a:lnTo>
                    <a:pt x="843" y="3598"/>
                  </a:lnTo>
                  <a:lnTo>
                    <a:pt x="779" y="3596"/>
                  </a:lnTo>
                  <a:lnTo>
                    <a:pt x="714" y="3588"/>
                  </a:lnTo>
                  <a:lnTo>
                    <a:pt x="650" y="3576"/>
                  </a:lnTo>
                  <a:lnTo>
                    <a:pt x="588" y="3558"/>
                  </a:lnTo>
                  <a:lnTo>
                    <a:pt x="526" y="3536"/>
                  </a:lnTo>
                  <a:lnTo>
                    <a:pt x="466" y="3509"/>
                  </a:lnTo>
                  <a:lnTo>
                    <a:pt x="408" y="3477"/>
                  </a:lnTo>
                  <a:lnTo>
                    <a:pt x="352" y="3441"/>
                  </a:lnTo>
                  <a:lnTo>
                    <a:pt x="299" y="3399"/>
                  </a:lnTo>
                  <a:lnTo>
                    <a:pt x="247" y="3352"/>
                  </a:lnTo>
                  <a:lnTo>
                    <a:pt x="202" y="3302"/>
                  </a:lnTo>
                  <a:lnTo>
                    <a:pt x="160" y="3250"/>
                  </a:lnTo>
                  <a:lnTo>
                    <a:pt x="124" y="3195"/>
                  </a:lnTo>
                  <a:lnTo>
                    <a:pt x="92" y="3137"/>
                  </a:lnTo>
                  <a:lnTo>
                    <a:pt x="64" y="3078"/>
                  </a:lnTo>
                  <a:lnTo>
                    <a:pt x="42" y="3017"/>
                  </a:lnTo>
                  <a:lnTo>
                    <a:pt x="24" y="2952"/>
                  </a:lnTo>
                  <a:lnTo>
                    <a:pt x="11" y="2888"/>
                  </a:lnTo>
                  <a:lnTo>
                    <a:pt x="3" y="2822"/>
                  </a:lnTo>
                  <a:lnTo>
                    <a:pt x="0" y="2754"/>
                  </a:lnTo>
                  <a:lnTo>
                    <a:pt x="3" y="2687"/>
                  </a:lnTo>
                  <a:lnTo>
                    <a:pt x="11" y="2620"/>
                  </a:lnTo>
                  <a:lnTo>
                    <a:pt x="24" y="2555"/>
                  </a:lnTo>
                  <a:lnTo>
                    <a:pt x="42" y="2492"/>
                  </a:lnTo>
                  <a:lnTo>
                    <a:pt x="64" y="2430"/>
                  </a:lnTo>
                  <a:lnTo>
                    <a:pt x="92" y="2370"/>
                  </a:lnTo>
                  <a:lnTo>
                    <a:pt x="124" y="2312"/>
                  </a:lnTo>
                  <a:lnTo>
                    <a:pt x="160" y="2258"/>
                  </a:lnTo>
                  <a:lnTo>
                    <a:pt x="202" y="2205"/>
                  </a:lnTo>
                  <a:lnTo>
                    <a:pt x="247" y="2156"/>
                  </a:lnTo>
                  <a:lnTo>
                    <a:pt x="913" y="1492"/>
                  </a:lnTo>
                  <a:lnTo>
                    <a:pt x="976" y="1432"/>
                  </a:lnTo>
                  <a:lnTo>
                    <a:pt x="1038" y="1378"/>
                  </a:lnTo>
                  <a:lnTo>
                    <a:pt x="1102" y="1329"/>
                  </a:lnTo>
                  <a:lnTo>
                    <a:pt x="1167" y="1286"/>
                  </a:lnTo>
                  <a:lnTo>
                    <a:pt x="1231" y="1248"/>
                  </a:lnTo>
                  <a:lnTo>
                    <a:pt x="1295" y="1215"/>
                  </a:lnTo>
                  <a:lnTo>
                    <a:pt x="1360" y="1189"/>
                  </a:lnTo>
                  <a:lnTo>
                    <a:pt x="1425" y="1166"/>
                  </a:lnTo>
                  <a:lnTo>
                    <a:pt x="1489" y="1151"/>
                  </a:lnTo>
                  <a:lnTo>
                    <a:pt x="1553" y="1140"/>
                  </a:lnTo>
                  <a:lnTo>
                    <a:pt x="1615" y="1135"/>
                  </a:lnTo>
                  <a:close/>
                  <a:moveTo>
                    <a:pt x="2708" y="0"/>
                  </a:moveTo>
                  <a:lnTo>
                    <a:pt x="2772" y="3"/>
                  </a:lnTo>
                  <a:lnTo>
                    <a:pt x="2837" y="10"/>
                  </a:lnTo>
                  <a:lnTo>
                    <a:pt x="2901" y="24"/>
                  </a:lnTo>
                  <a:lnTo>
                    <a:pt x="2964" y="44"/>
                  </a:lnTo>
                  <a:lnTo>
                    <a:pt x="3027" y="68"/>
                  </a:lnTo>
                  <a:lnTo>
                    <a:pt x="3090" y="98"/>
                  </a:lnTo>
                  <a:lnTo>
                    <a:pt x="3150" y="133"/>
                  </a:lnTo>
                  <a:lnTo>
                    <a:pt x="3209" y="174"/>
                  </a:lnTo>
                  <a:lnTo>
                    <a:pt x="3268" y="221"/>
                  </a:lnTo>
                  <a:lnTo>
                    <a:pt x="3323" y="272"/>
                  </a:lnTo>
                  <a:lnTo>
                    <a:pt x="3369" y="322"/>
                  </a:lnTo>
                  <a:lnTo>
                    <a:pt x="3411" y="374"/>
                  </a:lnTo>
                  <a:lnTo>
                    <a:pt x="3447" y="429"/>
                  </a:lnTo>
                  <a:lnTo>
                    <a:pt x="3479" y="487"/>
                  </a:lnTo>
                  <a:lnTo>
                    <a:pt x="3506" y="546"/>
                  </a:lnTo>
                  <a:lnTo>
                    <a:pt x="3529" y="608"/>
                  </a:lnTo>
                  <a:lnTo>
                    <a:pt x="3547" y="671"/>
                  </a:lnTo>
                  <a:lnTo>
                    <a:pt x="3560" y="737"/>
                  </a:lnTo>
                  <a:lnTo>
                    <a:pt x="3568" y="802"/>
                  </a:lnTo>
                  <a:lnTo>
                    <a:pt x="3571" y="870"/>
                  </a:lnTo>
                  <a:lnTo>
                    <a:pt x="3568" y="937"/>
                  </a:lnTo>
                  <a:lnTo>
                    <a:pt x="3560" y="1004"/>
                  </a:lnTo>
                  <a:lnTo>
                    <a:pt x="3547" y="1068"/>
                  </a:lnTo>
                  <a:lnTo>
                    <a:pt x="3529" y="1132"/>
                  </a:lnTo>
                  <a:lnTo>
                    <a:pt x="3507" y="1194"/>
                  </a:lnTo>
                  <a:lnTo>
                    <a:pt x="3479" y="1254"/>
                  </a:lnTo>
                  <a:lnTo>
                    <a:pt x="3447" y="1310"/>
                  </a:lnTo>
                  <a:lnTo>
                    <a:pt x="3411" y="1366"/>
                  </a:lnTo>
                  <a:lnTo>
                    <a:pt x="3369" y="1418"/>
                  </a:lnTo>
                  <a:lnTo>
                    <a:pt x="3324" y="1468"/>
                  </a:lnTo>
                  <a:lnTo>
                    <a:pt x="2614" y="2177"/>
                  </a:lnTo>
                  <a:lnTo>
                    <a:pt x="2548" y="2239"/>
                  </a:lnTo>
                  <a:lnTo>
                    <a:pt x="2481" y="2296"/>
                  </a:lnTo>
                  <a:lnTo>
                    <a:pt x="2414" y="2345"/>
                  </a:lnTo>
                  <a:lnTo>
                    <a:pt x="2347" y="2388"/>
                  </a:lnTo>
                  <a:lnTo>
                    <a:pt x="2280" y="2424"/>
                  </a:lnTo>
                  <a:lnTo>
                    <a:pt x="2212" y="2454"/>
                  </a:lnTo>
                  <a:lnTo>
                    <a:pt x="2145" y="2477"/>
                  </a:lnTo>
                  <a:lnTo>
                    <a:pt x="2078" y="2494"/>
                  </a:lnTo>
                  <a:lnTo>
                    <a:pt x="2012" y="2504"/>
                  </a:lnTo>
                  <a:lnTo>
                    <a:pt x="1946" y="2507"/>
                  </a:lnTo>
                  <a:lnTo>
                    <a:pt x="1887" y="2504"/>
                  </a:lnTo>
                  <a:lnTo>
                    <a:pt x="1828" y="2496"/>
                  </a:lnTo>
                  <a:lnTo>
                    <a:pt x="1771" y="2482"/>
                  </a:lnTo>
                  <a:lnTo>
                    <a:pt x="1714" y="2463"/>
                  </a:lnTo>
                  <a:lnTo>
                    <a:pt x="1659" y="2439"/>
                  </a:lnTo>
                  <a:lnTo>
                    <a:pt x="1604" y="2408"/>
                  </a:lnTo>
                  <a:lnTo>
                    <a:pt x="1551" y="2372"/>
                  </a:lnTo>
                  <a:lnTo>
                    <a:pt x="1500" y="2331"/>
                  </a:lnTo>
                  <a:lnTo>
                    <a:pt x="1449" y="2284"/>
                  </a:lnTo>
                  <a:lnTo>
                    <a:pt x="1425" y="2257"/>
                  </a:lnTo>
                  <a:lnTo>
                    <a:pt x="1407" y="2226"/>
                  </a:lnTo>
                  <a:lnTo>
                    <a:pt x="1394" y="2194"/>
                  </a:lnTo>
                  <a:lnTo>
                    <a:pt x="1387" y="2161"/>
                  </a:lnTo>
                  <a:lnTo>
                    <a:pt x="1383" y="2126"/>
                  </a:lnTo>
                  <a:lnTo>
                    <a:pt x="1385" y="2092"/>
                  </a:lnTo>
                  <a:lnTo>
                    <a:pt x="1393" y="2059"/>
                  </a:lnTo>
                  <a:lnTo>
                    <a:pt x="1406" y="2027"/>
                  </a:lnTo>
                  <a:lnTo>
                    <a:pt x="1424" y="1997"/>
                  </a:lnTo>
                  <a:lnTo>
                    <a:pt x="1448" y="1969"/>
                  </a:lnTo>
                  <a:lnTo>
                    <a:pt x="1474" y="1945"/>
                  </a:lnTo>
                  <a:lnTo>
                    <a:pt x="1505" y="1927"/>
                  </a:lnTo>
                  <a:lnTo>
                    <a:pt x="1537" y="1914"/>
                  </a:lnTo>
                  <a:lnTo>
                    <a:pt x="1570" y="1906"/>
                  </a:lnTo>
                  <a:lnTo>
                    <a:pt x="1604" y="1903"/>
                  </a:lnTo>
                  <a:lnTo>
                    <a:pt x="1638" y="1906"/>
                  </a:lnTo>
                  <a:lnTo>
                    <a:pt x="1671" y="1913"/>
                  </a:lnTo>
                  <a:lnTo>
                    <a:pt x="1703" y="1926"/>
                  </a:lnTo>
                  <a:lnTo>
                    <a:pt x="1733" y="1945"/>
                  </a:lnTo>
                  <a:lnTo>
                    <a:pt x="1760" y="1968"/>
                  </a:lnTo>
                  <a:lnTo>
                    <a:pt x="1770" y="1978"/>
                  </a:lnTo>
                  <a:lnTo>
                    <a:pt x="1782" y="1988"/>
                  </a:lnTo>
                  <a:lnTo>
                    <a:pt x="1794" y="1999"/>
                  </a:lnTo>
                  <a:lnTo>
                    <a:pt x="1807" y="2010"/>
                  </a:lnTo>
                  <a:lnTo>
                    <a:pt x="1823" y="2021"/>
                  </a:lnTo>
                  <a:lnTo>
                    <a:pt x="1839" y="2031"/>
                  </a:lnTo>
                  <a:lnTo>
                    <a:pt x="1858" y="2041"/>
                  </a:lnTo>
                  <a:lnTo>
                    <a:pt x="1878" y="2049"/>
                  </a:lnTo>
                  <a:lnTo>
                    <a:pt x="1899" y="2054"/>
                  </a:lnTo>
                  <a:lnTo>
                    <a:pt x="1922" y="2059"/>
                  </a:lnTo>
                  <a:lnTo>
                    <a:pt x="1947" y="2061"/>
                  </a:lnTo>
                  <a:lnTo>
                    <a:pt x="1973" y="2059"/>
                  </a:lnTo>
                  <a:lnTo>
                    <a:pt x="2002" y="2054"/>
                  </a:lnTo>
                  <a:lnTo>
                    <a:pt x="2032" y="2047"/>
                  </a:lnTo>
                  <a:lnTo>
                    <a:pt x="2065" y="2035"/>
                  </a:lnTo>
                  <a:lnTo>
                    <a:pt x="2099" y="2019"/>
                  </a:lnTo>
                  <a:lnTo>
                    <a:pt x="2135" y="1998"/>
                  </a:lnTo>
                  <a:lnTo>
                    <a:pt x="2173" y="1973"/>
                  </a:lnTo>
                  <a:lnTo>
                    <a:pt x="2214" y="1940"/>
                  </a:lnTo>
                  <a:lnTo>
                    <a:pt x="2257" y="1904"/>
                  </a:lnTo>
                  <a:lnTo>
                    <a:pt x="2302" y="1861"/>
                  </a:lnTo>
                  <a:lnTo>
                    <a:pt x="3012" y="1152"/>
                  </a:lnTo>
                  <a:lnTo>
                    <a:pt x="3041" y="1118"/>
                  </a:lnTo>
                  <a:lnTo>
                    <a:pt x="3068" y="1081"/>
                  </a:lnTo>
                  <a:lnTo>
                    <a:pt x="3089" y="1042"/>
                  </a:lnTo>
                  <a:lnTo>
                    <a:pt x="3106" y="1001"/>
                  </a:lnTo>
                  <a:lnTo>
                    <a:pt x="3118" y="959"/>
                  </a:lnTo>
                  <a:lnTo>
                    <a:pt x="3126" y="915"/>
                  </a:lnTo>
                  <a:lnTo>
                    <a:pt x="3128" y="870"/>
                  </a:lnTo>
                  <a:lnTo>
                    <a:pt x="3126" y="825"/>
                  </a:lnTo>
                  <a:lnTo>
                    <a:pt x="3118" y="781"/>
                  </a:lnTo>
                  <a:lnTo>
                    <a:pt x="3106" y="738"/>
                  </a:lnTo>
                  <a:lnTo>
                    <a:pt x="3089" y="697"/>
                  </a:lnTo>
                  <a:lnTo>
                    <a:pt x="3068" y="658"/>
                  </a:lnTo>
                  <a:lnTo>
                    <a:pt x="3041" y="623"/>
                  </a:lnTo>
                  <a:lnTo>
                    <a:pt x="3012" y="588"/>
                  </a:lnTo>
                  <a:lnTo>
                    <a:pt x="2980" y="560"/>
                  </a:lnTo>
                  <a:lnTo>
                    <a:pt x="2947" y="533"/>
                  </a:lnTo>
                  <a:lnTo>
                    <a:pt x="2912" y="510"/>
                  </a:lnTo>
                  <a:lnTo>
                    <a:pt x="2874" y="489"/>
                  </a:lnTo>
                  <a:lnTo>
                    <a:pt x="2837" y="472"/>
                  </a:lnTo>
                  <a:lnTo>
                    <a:pt x="2799" y="460"/>
                  </a:lnTo>
                  <a:lnTo>
                    <a:pt x="2759" y="451"/>
                  </a:lnTo>
                  <a:lnTo>
                    <a:pt x="2719" y="448"/>
                  </a:lnTo>
                  <a:lnTo>
                    <a:pt x="2679" y="449"/>
                  </a:lnTo>
                  <a:lnTo>
                    <a:pt x="2639" y="456"/>
                  </a:lnTo>
                  <a:lnTo>
                    <a:pt x="2601" y="469"/>
                  </a:lnTo>
                  <a:lnTo>
                    <a:pt x="2561" y="487"/>
                  </a:lnTo>
                  <a:lnTo>
                    <a:pt x="2524" y="512"/>
                  </a:lnTo>
                  <a:lnTo>
                    <a:pt x="2488" y="544"/>
                  </a:lnTo>
                  <a:lnTo>
                    <a:pt x="2263" y="769"/>
                  </a:lnTo>
                  <a:lnTo>
                    <a:pt x="2235" y="792"/>
                  </a:lnTo>
                  <a:lnTo>
                    <a:pt x="2205" y="811"/>
                  </a:lnTo>
                  <a:lnTo>
                    <a:pt x="2173" y="824"/>
                  </a:lnTo>
                  <a:lnTo>
                    <a:pt x="2140" y="831"/>
                  </a:lnTo>
                  <a:lnTo>
                    <a:pt x="2106" y="834"/>
                  </a:lnTo>
                  <a:lnTo>
                    <a:pt x="2072" y="831"/>
                  </a:lnTo>
                  <a:lnTo>
                    <a:pt x="2039" y="823"/>
                  </a:lnTo>
                  <a:lnTo>
                    <a:pt x="2007" y="810"/>
                  </a:lnTo>
                  <a:lnTo>
                    <a:pt x="1978" y="792"/>
                  </a:lnTo>
                  <a:lnTo>
                    <a:pt x="1950" y="768"/>
                  </a:lnTo>
                  <a:lnTo>
                    <a:pt x="1927" y="740"/>
                  </a:lnTo>
                  <a:lnTo>
                    <a:pt x="1909" y="710"/>
                  </a:lnTo>
                  <a:lnTo>
                    <a:pt x="1896" y="678"/>
                  </a:lnTo>
                  <a:lnTo>
                    <a:pt x="1889" y="645"/>
                  </a:lnTo>
                  <a:lnTo>
                    <a:pt x="1885" y="611"/>
                  </a:lnTo>
                  <a:lnTo>
                    <a:pt x="1889" y="576"/>
                  </a:lnTo>
                  <a:lnTo>
                    <a:pt x="1896" y="543"/>
                  </a:lnTo>
                  <a:lnTo>
                    <a:pt x="1910" y="511"/>
                  </a:lnTo>
                  <a:lnTo>
                    <a:pt x="1928" y="481"/>
                  </a:lnTo>
                  <a:lnTo>
                    <a:pt x="1951" y="453"/>
                  </a:lnTo>
                  <a:lnTo>
                    <a:pt x="2177" y="227"/>
                  </a:lnTo>
                  <a:lnTo>
                    <a:pt x="2228" y="180"/>
                  </a:lnTo>
                  <a:lnTo>
                    <a:pt x="2282" y="138"/>
                  </a:lnTo>
                  <a:lnTo>
                    <a:pt x="2339" y="101"/>
                  </a:lnTo>
                  <a:lnTo>
                    <a:pt x="2397" y="71"/>
                  </a:lnTo>
                  <a:lnTo>
                    <a:pt x="2457" y="46"/>
                  </a:lnTo>
                  <a:lnTo>
                    <a:pt x="2518" y="26"/>
                  </a:lnTo>
                  <a:lnTo>
                    <a:pt x="2581" y="12"/>
                  </a:lnTo>
                  <a:lnTo>
                    <a:pt x="2644" y="4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0425" y="2941547"/>
            <a:ext cx="5769291" cy="968188"/>
            <a:chOff x="6161453" y="2941545"/>
            <a:chExt cx="5769290" cy="968188"/>
          </a:xfrm>
        </p:grpSpPr>
        <p:sp>
          <p:nvSpPr>
            <p:cNvPr id="10" name="Rectangle 9"/>
            <p:cNvSpPr/>
            <p:nvPr/>
          </p:nvSpPr>
          <p:spPr>
            <a:xfrm>
              <a:off x="6161453" y="2941545"/>
              <a:ext cx="57692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684" defTabSz="457143">
                <a:defRPr/>
              </a:pP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Send them About MA document or </a:t>
              </a:r>
              <a:r>
                <a:rPr lang="en-US" sz="2400" dirty="0" err="1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marketamerica.com</a:t>
              </a: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/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365579" y="3197039"/>
              <a:ext cx="457200" cy="457200"/>
              <a:chOff x="6365579" y="3197039"/>
              <a:chExt cx="457200" cy="4572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65579" y="3197039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grpSp>
            <p:nvGrpSpPr>
              <p:cNvPr id="33" name="Group 14"/>
              <p:cNvGrpSpPr>
                <a:grpSpLocks noChangeAspect="1"/>
              </p:cNvGrpSpPr>
              <p:nvPr/>
            </p:nvGrpSpPr>
            <p:grpSpPr bwMode="auto">
              <a:xfrm>
                <a:off x="6488832" y="3308958"/>
                <a:ext cx="260350" cy="233363"/>
                <a:chOff x="3745" y="1928"/>
                <a:chExt cx="164" cy="147"/>
              </a:xfrm>
              <a:solidFill>
                <a:schemeClr val="bg1"/>
              </a:solidFill>
            </p:grpSpPr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3745" y="1928"/>
                  <a:ext cx="118" cy="147"/>
                </a:xfrm>
                <a:custGeom>
                  <a:avLst/>
                  <a:gdLst>
                    <a:gd name="T0" fmla="*/ 253 w 2362"/>
                    <a:gd name="T1" fmla="*/ 0 h 3083"/>
                    <a:gd name="T2" fmla="*/ 2108 w 2362"/>
                    <a:gd name="T3" fmla="*/ 0 h 3083"/>
                    <a:gd name="T4" fmla="*/ 2146 w 2362"/>
                    <a:gd name="T5" fmla="*/ 3 h 3083"/>
                    <a:gd name="T6" fmla="*/ 2182 w 2362"/>
                    <a:gd name="T7" fmla="*/ 11 h 3083"/>
                    <a:gd name="T8" fmla="*/ 2216 w 2362"/>
                    <a:gd name="T9" fmla="*/ 25 h 3083"/>
                    <a:gd name="T10" fmla="*/ 2247 w 2362"/>
                    <a:gd name="T11" fmla="*/ 42 h 3083"/>
                    <a:gd name="T12" fmla="*/ 2275 w 2362"/>
                    <a:gd name="T13" fmla="*/ 64 h 3083"/>
                    <a:gd name="T14" fmla="*/ 2300 w 2362"/>
                    <a:gd name="T15" fmla="*/ 90 h 3083"/>
                    <a:gd name="T16" fmla="*/ 2321 w 2362"/>
                    <a:gd name="T17" fmla="*/ 120 h 3083"/>
                    <a:gd name="T18" fmla="*/ 2338 w 2362"/>
                    <a:gd name="T19" fmla="*/ 151 h 3083"/>
                    <a:gd name="T20" fmla="*/ 2351 w 2362"/>
                    <a:gd name="T21" fmla="*/ 187 h 3083"/>
                    <a:gd name="T22" fmla="*/ 2359 w 2362"/>
                    <a:gd name="T23" fmla="*/ 223 h 3083"/>
                    <a:gd name="T24" fmla="*/ 2362 w 2362"/>
                    <a:gd name="T25" fmla="*/ 262 h 3083"/>
                    <a:gd name="T26" fmla="*/ 2362 w 2362"/>
                    <a:gd name="T27" fmla="*/ 408 h 3083"/>
                    <a:gd name="T28" fmla="*/ 2113 w 2362"/>
                    <a:gd name="T29" fmla="*/ 695 h 3083"/>
                    <a:gd name="T30" fmla="*/ 2113 w 2362"/>
                    <a:gd name="T31" fmla="*/ 257 h 3083"/>
                    <a:gd name="T32" fmla="*/ 248 w 2362"/>
                    <a:gd name="T33" fmla="*/ 257 h 3083"/>
                    <a:gd name="T34" fmla="*/ 248 w 2362"/>
                    <a:gd name="T35" fmla="*/ 2826 h 3083"/>
                    <a:gd name="T36" fmla="*/ 2113 w 2362"/>
                    <a:gd name="T37" fmla="*/ 2826 h 3083"/>
                    <a:gd name="T38" fmla="*/ 2113 w 2362"/>
                    <a:gd name="T39" fmla="*/ 2264 h 3083"/>
                    <a:gd name="T40" fmla="*/ 2362 w 2362"/>
                    <a:gd name="T41" fmla="*/ 1979 h 3083"/>
                    <a:gd name="T42" fmla="*/ 2362 w 2362"/>
                    <a:gd name="T43" fmla="*/ 2821 h 3083"/>
                    <a:gd name="T44" fmla="*/ 2359 w 2362"/>
                    <a:gd name="T45" fmla="*/ 2859 h 3083"/>
                    <a:gd name="T46" fmla="*/ 2351 w 2362"/>
                    <a:gd name="T47" fmla="*/ 2897 h 3083"/>
                    <a:gd name="T48" fmla="*/ 2338 w 2362"/>
                    <a:gd name="T49" fmla="*/ 2932 h 3083"/>
                    <a:gd name="T50" fmla="*/ 2321 w 2362"/>
                    <a:gd name="T51" fmla="*/ 2964 h 3083"/>
                    <a:gd name="T52" fmla="*/ 2300 w 2362"/>
                    <a:gd name="T53" fmla="*/ 2993 h 3083"/>
                    <a:gd name="T54" fmla="*/ 2275 w 2362"/>
                    <a:gd name="T55" fmla="*/ 3018 h 3083"/>
                    <a:gd name="T56" fmla="*/ 2247 w 2362"/>
                    <a:gd name="T57" fmla="*/ 3040 h 3083"/>
                    <a:gd name="T58" fmla="*/ 2216 w 2362"/>
                    <a:gd name="T59" fmla="*/ 3058 h 3083"/>
                    <a:gd name="T60" fmla="*/ 2182 w 2362"/>
                    <a:gd name="T61" fmla="*/ 3072 h 3083"/>
                    <a:gd name="T62" fmla="*/ 2147 w 2362"/>
                    <a:gd name="T63" fmla="*/ 3080 h 3083"/>
                    <a:gd name="T64" fmla="*/ 2109 w 2362"/>
                    <a:gd name="T65" fmla="*/ 3083 h 3083"/>
                    <a:gd name="T66" fmla="*/ 253 w 2362"/>
                    <a:gd name="T67" fmla="*/ 3083 h 3083"/>
                    <a:gd name="T68" fmla="*/ 216 w 2362"/>
                    <a:gd name="T69" fmla="*/ 3080 h 3083"/>
                    <a:gd name="T70" fmla="*/ 180 w 2362"/>
                    <a:gd name="T71" fmla="*/ 3072 h 3083"/>
                    <a:gd name="T72" fmla="*/ 147 w 2362"/>
                    <a:gd name="T73" fmla="*/ 3058 h 3083"/>
                    <a:gd name="T74" fmla="*/ 115 w 2362"/>
                    <a:gd name="T75" fmla="*/ 3040 h 3083"/>
                    <a:gd name="T76" fmla="*/ 87 w 2362"/>
                    <a:gd name="T77" fmla="*/ 3018 h 3083"/>
                    <a:gd name="T78" fmla="*/ 62 w 2362"/>
                    <a:gd name="T79" fmla="*/ 2993 h 3083"/>
                    <a:gd name="T80" fmla="*/ 40 w 2362"/>
                    <a:gd name="T81" fmla="*/ 2964 h 3083"/>
                    <a:gd name="T82" fmla="*/ 23 w 2362"/>
                    <a:gd name="T83" fmla="*/ 2932 h 3083"/>
                    <a:gd name="T84" fmla="*/ 11 w 2362"/>
                    <a:gd name="T85" fmla="*/ 2897 h 3083"/>
                    <a:gd name="T86" fmla="*/ 3 w 2362"/>
                    <a:gd name="T87" fmla="*/ 2859 h 3083"/>
                    <a:gd name="T88" fmla="*/ 0 w 2362"/>
                    <a:gd name="T89" fmla="*/ 2821 h 3083"/>
                    <a:gd name="T90" fmla="*/ 0 w 2362"/>
                    <a:gd name="T91" fmla="*/ 262 h 3083"/>
                    <a:gd name="T92" fmla="*/ 3 w 2362"/>
                    <a:gd name="T93" fmla="*/ 223 h 3083"/>
                    <a:gd name="T94" fmla="*/ 11 w 2362"/>
                    <a:gd name="T95" fmla="*/ 187 h 3083"/>
                    <a:gd name="T96" fmla="*/ 23 w 2362"/>
                    <a:gd name="T97" fmla="*/ 151 h 3083"/>
                    <a:gd name="T98" fmla="*/ 40 w 2362"/>
                    <a:gd name="T99" fmla="*/ 120 h 3083"/>
                    <a:gd name="T100" fmla="*/ 62 w 2362"/>
                    <a:gd name="T101" fmla="*/ 90 h 3083"/>
                    <a:gd name="T102" fmla="*/ 87 w 2362"/>
                    <a:gd name="T103" fmla="*/ 64 h 3083"/>
                    <a:gd name="T104" fmla="*/ 115 w 2362"/>
                    <a:gd name="T105" fmla="*/ 42 h 3083"/>
                    <a:gd name="T106" fmla="*/ 147 w 2362"/>
                    <a:gd name="T107" fmla="*/ 25 h 3083"/>
                    <a:gd name="T108" fmla="*/ 180 w 2362"/>
                    <a:gd name="T109" fmla="*/ 11 h 3083"/>
                    <a:gd name="T110" fmla="*/ 216 w 2362"/>
                    <a:gd name="T111" fmla="*/ 3 h 3083"/>
                    <a:gd name="T112" fmla="*/ 253 w 2362"/>
                    <a:gd name="T113" fmla="*/ 0 h 3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62" h="3083">
                      <a:moveTo>
                        <a:pt x="253" y="0"/>
                      </a:moveTo>
                      <a:lnTo>
                        <a:pt x="2108" y="0"/>
                      </a:lnTo>
                      <a:lnTo>
                        <a:pt x="2146" y="3"/>
                      </a:lnTo>
                      <a:lnTo>
                        <a:pt x="2182" y="11"/>
                      </a:lnTo>
                      <a:lnTo>
                        <a:pt x="2216" y="25"/>
                      </a:lnTo>
                      <a:lnTo>
                        <a:pt x="2247" y="42"/>
                      </a:lnTo>
                      <a:lnTo>
                        <a:pt x="2275" y="64"/>
                      </a:lnTo>
                      <a:lnTo>
                        <a:pt x="2300" y="90"/>
                      </a:lnTo>
                      <a:lnTo>
                        <a:pt x="2321" y="120"/>
                      </a:lnTo>
                      <a:lnTo>
                        <a:pt x="2338" y="151"/>
                      </a:lnTo>
                      <a:lnTo>
                        <a:pt x="2351" y="187"/>
                      </a:lnTo>
                      <a:lnTo>
                        <a:pt x="2359" y="223"/>
                      </a:lnTo>
                      <a:lnTo>
                        <a:pt x="2362" y="262"/>
                      </a:lnTo>
                      <a:lnTo>
                        <a:pt x="2362" y="408"/>
                      </a:lnTo>
                      <a:lnTo>
                        <a:pt x="2113" y="695"/>
                      </a:lnTo>
                      <a:lnTo>
                        <a:pt x="2113" y="257"/>
                      </a:lnTo>
                      <a:lnTo>
                        <a:pt x="248" y="257"/>
                      </a:lnTo>
                      <a:lnTo>
                        <a:pt x="248" y="2826"/>
                      </a:lnTo>
                      <a:lnTo>
                        <a:pt x="2113" y="2826"/>
                      </a:lnTo>
                      <a:lnTo>
                        <a:pt x="2113" y="2264"/>
                      </a:lnTo>
                      <a:lnTo>
                        <a:pt x="2362" y="1979"/>
                      </a:lnTo>
                      <a:lnTo>
                        <a:pt x="2362" y="2821"/>
                      </a:lnTo>
                      <a:lnTo>
                        <a:pt x="2359" y="2859"/>
                      </a:lnTo>
                      <a:lnTo>
                        <a:pt x="2351" y="2897"/>
                      </a:lnTo>
                      <a:lnTo>
                        <a:pt x="2338" y="2932"/>
                      </a:lnTo>
                      <a:lnTo>
                        <a:pt x="2321" y="2964"/>
                      </a:lnTo>
                      <a:lnTo>
                        <a:pt x="2300" y="2993"/>
                      </a:lnTo>
                      <a:lnTo>
                        <a:pt x="2275" y="3018"/>
                      </a:lnTo>
                      <a:lnTo>
                        <a:pt x="2247" y="3040"/>
                      </a:lnTo>
                      <a:lnTo>
                        <a:pt x="2216" y="3058"/>
                      </a:lnTo>
                      <a:lnTo>
                        <a:pt x="2182" y="3072"/>
                      </a:lnTo>
                      <a:lnTo>
                        <a:pt x="2147" y="3080"/>
                      </a:lnTo>
                      <a:lnTo>
                        <a:pt x="2109" y="3083"/>
                      </a:lnTo>
                      <a:lnTo>
                        <a:pt x="253" y="3083"/>
                      </a:lnTo>
                      <a:lnTo>
                        <a:pt x="216" y="3080"/>
                      </a:lnTo>
                      <a:lnTo>
                        <a:pt x="180" y="3072"/>
                      </a:lnTo>
                      <a:lnTo>
                        <a:pt x="147" y="3058"/>
                      </a:lnTo>
                      <a:lnTo>
                        <a:pt x="115" y="3040"/>
                      </a:lnTo>
                      <a:lnTo>
                        <a:pt x="87" y="3018"/>
                      </a:lnTo>
                      <a:lnTo>
                        <a:pt x="62" y="2993"/>
                      </a:lnTo>
                      <a:lnTo>
                        <a:pt x="40" y="2964"/>
                      </a:lnTo>
                      <a:lnTo>
                        <a:pt x="23" y="2932"/>
                      </a:lnTo>
                      <a:lnTo>
                        <a:pt x="11" y="2897"/>
                      </a:lnTo>
                      <a:lnTo>
                        <a:pt x="3" y="2859"/>
                      </a:lnTo>
                      <a:lnTo>
                        <a:pt x="0" y="2821"/>
                      </a:lnTo>
                      <a:lnTo>
                        <a:pt x="0" y="262"/>
                      </a:lnTo>
                      <a:lnTo>
                        <a:pt x="3" y="223"/>
                      </a:lnTo>
                      <a:lnTo>
                        <a:pt x="11" y="187"/>
                      </a:lnTo>
                      <a:lnTo>
                        <a:pt x="23" y="151"/>
                      </a:lnTo>
                      <a:lnTo>
                        <a:pt x="40" y="120"/>
                      </a:lnTo>
                      <a:lnTo>
                        <a:pt x="62" y="90"/>
                      </a:lnTo>
                      <a:lnTo>
                        <a:pt x="87" y="64"/>
                      </a:lnTo>
                      <a:lnTo>
                        <a:pt x="115" y="42"/>
                      </a:lnTo>
                      <a:lnTo>
                        <a:pt x="147" y="25"/>
                      </a:lnTo>
                      <a:lnTo>
                        <a:pt x="180" y="11"/>
                      </a:lnTo>
                      <a:lnTo>
                        <a:pt x="216" y="3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3768" y="1956"/>
                  <a:ext cx="72" cy="13"/>
                </a:xfrm>
                <a:custGeom>
                  <a:avLst/>
                  <a:gdLst>
                    <a:gd name="T0" fmla="*/ 125 w 1445"/>
                    <a:gd name="T1" fmla="*/ 0 h 257"/>
                    <a:gd name="T2" fmla="*/ 1320 w 1445"/>
                    <a:gd name="T3" fmla="*/ 0 h 257"/>
                    <a:gd name="T4" fmla="*/ 1346 w 1445"/>
                    <a:gd name="T5" fmla="*/ 2 h 257"/>
                    <a:gd name="T6" fmla="*/ 1369 w 1445"/>
                    <a:gd name="T7" fmla="*/ 10 h 257"/>
                    <a:gd name="T8" fmla="*/ 1389 w 1445"/>
                    <a:gd name="T9" fmla="*/ 22 h 257"/>
                    <a:gd name="T10" fmla="*/ 1408 w 1445"/>
                    <a:gd name="T11" fmla="*/ 37 h 257"/>
                    <a:gd name="T12" fmla="*/ 1424 w 1445"/>
                    <a:gd name="T13" fmla="*/ 56 h 257"/>
                    <a:gd name="T14" fmla="*/ 1435 w 1445"/>
                    <a:gd name="T15" fmla="*/ 78 h 257"/>
                    <a:gd name="T16" fmla="*/ 1442 w 1445"/>
                    <a:gd name="T17" fmla="*/ 102 h 257"/>
                    <a:gd name="T18" fmla="*/ 1445 w 1445"/>
                    <a:gd name="T19" fmla="*/ 128 h 257"/>
                    <a:gd name="T20" fmla="*/ 1442 w 1445"/>
                    <a:gd name="T21" fmla="*/ 154 h 257"/>
                    <a:gd name="T22" fmla="*/ 1435 w 1445"/>
                    <a:gd name="T23" fmla="*/ 178 h 257"/>
                    <a:gd name="T24" fmla="*/ 1424 w 1445"/>
                    <a:gd name="T25" fmla="*/ 200 h 257"/>
                    <a:gd name="T26" fmla="*/ 1408 w 1445"/>
                    <a:gd name="T27" fmla="*/ 219 h 257"/>
                    <a:gd name="T28" fmla="*/ 1389 w 1445"/>
                    <a:gd name="T29" fmla="*/ 235 h 257"/>
                    <a:gd name="T30" fmla="*/ 1368 w 1445"/>
                    <a:gd name="T31" fmla="*/ 246 h 257"/>
                    <a:gd name="T32" fmla="*/ 1345 w 1445"/>
                    <a:gd name="T33" fmla="*/ 254 h 257"/>
                    <a:gd name="T34" fmla="*/ 1320 w 1445"/>
                    <a:gd name="T35" fmla="*/ 257 h 257"/>
                    <a:gd name="T36" fmla="*/ 125 w 1445"/>
                    <a:gd name="T37" fmla="*/ 257 h 257"/>
                    <a:gd name="T38" fmla="*/ 100 w 1445"/>
                    <a:gd name="T39" fmla="*/ 254 h 257"/>
                    <a:gd name="T40" fmla="*/ 76 w 1445"/>
                    <a:gd name="T41" fmla="*/ 246 h 257"/>
                    <a:gd name="T42" fmla="*/ 55 w 1445"/>
                    <a:gd name="T43" fmla="*/ 235 h 257"/>
                    <a:gd name="T44" fmla="*/ 37 w 1445"/>
                    <a:gd name="T45" fmla="*/ 219 h 257"/>
                    <a:gd name="T46" fmla="*/ 22 w 1445"/>
                    <a:gd name="T47" fmla="*/ 200 h 257"/>
                    <a:gd name="T48" fmla="*/ 10 w 1445"/>
                    <a:gd name="T49" fmla="*/ 178 h 257"/>
                    <a:gd name="T50" fmla="*/ 3 w 1445"/>
                    <a:gd name="T51" fmla="*/ 154 h 257"/>
                    <a:gd name="T52" fmla="*/ 0 w 1445"/>
                    <a:gd name="T53" fmla="*/ 128 h 257"/>
                    <a:gd name="T54" fmla="*/ 3 w 1445"/>
                    <a:gd name="T55" fmla="*/ 102 h 257"/>
                    <a:gd name="T56" fmla="*/ 10 w 1445"/>
                    <a:gd name="T57" fmla="*/ 78 h 257"/>
                    <a:gd name="T58" fmla="*/ 22 w 1445"/>
                    <a:gd name="T59" fmla="*/ 56 h 257"/>
                    <a:gd name="T60" fmla="*/ 37 w 1445"/>
                    <a:gd name="T61" fmla="*/ 37 h 257"/>
                    <a:gd name="T62" fmla="*/ 55 w 1445"/>
                    <a:gd name="T63" fmla="*/ 22 h 257"/>
                    <a:gd name="T64" fmla="*/ 76 w 1445"/>
                    <a:gd name="T65" fmla="*/ 10 h 257"/>
                    <a:gd name="T66" fmla="*/ 100 w 1445"/>
                    <a:gd name="T67" fmla="*/ 2 h 257"/>
                    <a:gd name="T68" fmla="*/ 125 w 1445"/>
                    <a:gd name="T6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5" h="257">
                      <a:moveTo>
                        <a:pt x="125" y="0"/>
                      </a:moveTo>
                      <a:lnTo>
                        <a:pt x="1320" y="0"/>
                      </a:lnTo>
                      <a:lnTo>
                        <a:pt x="1346" y="2"/>
                      </a:lnTo>
                      <a:lnTo>
                        <a:pt x="1369" y="10"/>
                      </a:lnTo>
                      <a:lnTo>
                        <a:pt x="1389" y="22"/>
                      </a:lnTo>
                      <a:lnTo>
                        <a:pt x="1408" y="37"/>
                      </a:lnTo>
                      <a:lnTo>
                        <a:pt x="1424" y="56"/>
                      </a:lnTo>
                      <a:lnTo>
                        <a:pt x="1435" y="78"/>
                      </a:lnTo>
                      <a:lnTo>
                        <a:pt x="1442" y="102"/>
                      </a:lnTo>
                      <a:lnTo>
                        <a:pt x="1445" y="128"/>
                      </a:lnTo>
                      <a:lnTo>
                        <a:pt x="1442" y="154"/>
                      </a:lnTo>
                      <a:lnTo>
                        <a:pt x="1435" y="178"/>
                      </a:lnTo>
                      <a:lnTo>
                        <a:pt x="1424" y="200"/>
                      </a:lnTo>
                      <a:lnTo>
                        <a:pt x="1408" y="219"/>
                      </a:lnTo>
                      <a:lnTo>
                        <a:pt x="1389" y="235"/>
                      </a:lnTo>
                      <a:lnTo>
                        <a:pt x="1368" y="246"/>
                      </a:lnTo>
                      <a:lnTo>
                        <a:pt x="1345" y="254"/>
                      </a:lnTo>
                      <a:lnTo>
                        <a:pt x="1320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6"/>
                      </a:lnTo>
                      <a:lnTo>
                        <a:pt x="55" y="235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7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18"/>
                <p:cNvSpPr>
                  <a:spLocks/>
                </p:cNvSpPr>
                <p:nvPr/>
              </p:nvSpPr>
              <p:spPr bwMode="auto">
                <a:xfrm>
                  <a:off x="3768" y="1982"/>
                  <a:ext cx="64" cy="12"/>
                </a:xfrm>
                <a:custGeom>
                  <a:avLst/>
                  <a:gdLst>
                    <a:gd name="T0" fmla="*/ 125 w 1274"/>
                    <a:gd name="T1" fmla="*/ 0 h 256"/>
                    <a:gd name="T2" fmla="*/ 1274 w 1274"/>
                    <a:gd name="T3" fmla="*/ 0 h 256"/>
                    <a:gd name="T4" fmla="*/ 1050 w 1274"/>
                    <a:gd name="T5" fmla="*/ 256 h 256"/>
                    <a:gd name="T6" fmla="*/ 125 w 1274"/>
                    <a:gd name="T7" fmla="*/ 256 h 256"/>
                    <a:gd name="T8" fmla="*/ 100 w 1274"/>
                    <a:gd name="T9" fmla="*/ 254 h 256"/>
                    <a:gd name="T10" fmla="*/ 76 w 1274"/>
                    <a:gd name="T11" fmla="*/ 247 h 256"/>
                    <a:gd name="T12" fmla="*/ 55 w 1274"/>
                    <a:gd name="T13" fmla="*/ 234 h 256"/>
                    <a:gd name="T14" fmla="*/ 37 w 1274"/>
                    <a:gd name="T15" fmla="*/ 219 h 256"/>
                    <a:gd name="T16" fmla="*/ 22 w 1274"/>
                    <a:gd name="T17" fmla="*/ 200 h 256"/>
                    <a:gd name="T18" fmla="*/ 10 w 1274"/>
                    <a:gd name="T19" fmla="*/ 178 h 256"/>
                    <a:gd name="T20" fmla="*/ 3 w 1274"/>
                    <a:gd name="T21" fmla="*/ 154 h 256"/>
                    <a:gd name="T22" fmla="*/ 0 w 1274"/>
                    <a:gd name="T23" fmla="*/ 128 h 256"/>
                    <a:gd name="T24" fmla="*/ 3 w 1274"/>
                    <a:gd name="T25" fmla="*/ 103 h 256"/>
                    <a:gd name="T26" fmla="*/ 10 w 1274"/>
                    <a:gd name="T27" fmla="*/ 79 h 256"/>
                    <a:gd name="T28" fmla="*/ 22 w 1274"/>
                    <a:gd name="T29" fmla="*/ 57 h 256"/>
                    <a:gd name="T30" fmla="*/ 37 w 1274"/>
                    <a:gd name="T31" fmla="*/ 38 h 256"/>
                    <a:gd name="T32" fmla="*/ 55 w 1274"/>
                    <a:gd name="T33" fmla="*/ 22 h 256"/>
                    <a:gd name="T34" fmla="*/ 76 w 1274"/>
                    <a:gd name="T35" fmla="*/ 10 h 256"/>
                    <a:gd name="T36" fmla="*/ 100 w 1274"/>
                    <a:gd name="T37" fmla="*/ 2 h 256"/>
                    <a:gd name="T38" fmla="*/ 125 w 1274"/>
                    <a:gd name="T39" fmla="*/ 0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74" h="256">
                      <a:moveTo>
                        <a:pt x="125" y="0"/>
                      </a:moveTo>
                      <a:lnTo>
                        <a:pt x="1274" y="0"/>
                      </a:lnTo>
                      <a:lnTo>
                        <a:pt x="1050" y="256"/>
                      </a:lnTo>
                      <a:lnTo>
                        <a:pt x="125" y="256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4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auto">
                <a:xfrm>
                  <a:off x="3768" y="2007"/>
                  <a:ext cx="40" cy="13"/>
                </a:xfrm>
                <a:custGeom>
                  <a:avLst/>
                  <a:gdLst>
                    <a:gd name="T0" fmla="*/ 125 w 808"/>
                    <a:gd name="T1" fmla="*/ 0 h 258"/>
                    <a:gd name="T2" fmla="*/ 808 w 808"/>
                    <a:gd name="T3" fmla="*/ 0 h 258"/>
                    <a:gd name="T4" fmla="*/ 667 w 808"/>
                    <a:gd name="T5" fmla="*/ 258 h 258"/>
                    <a:gd name="T6" fmla="*/ 125 w 808"/>
                    <a:gd name="T7" fmla="*/ 258 h 258"/>
                    <a:gd name="T8" fmla="*/ 100 w 808"/>
                    <a:gd name="T9" fmla="*/ 256 h 258"/>
                    <a:gd name="T10" fmla="*/ 76 w 808"/>
                    <a:gd name="T11" fmla="*/ 247 h 258"/>
                    <a:gd name="T12" fmla="*/ 55 w 808"/>
                    <a:gd name="T13" fmla="*/ 236 h 258"/>
                    <a:gd name="T14" fmla="*/ 37 w 808"/>
                    <a:gd name="T15" fmla="*/ 220 h 258"/>
                    <a:gd name="T16" fmla="*/ 22 w 808"/>
                    <a:gd name="T17" fmla="*/ 201 h 258"/>
                    <a:gd name="T18" fmla="*/ 10 w 808"/>
                    <a:gd name="T19" fmla="*/ 179 h 258"/>
                    <a:gd name="T20" fmla="*/ 3 w 808"/>
                    <a:gd name="T21" fmla="*/ 155 h 258"/>
                    <a:gd name="T22" fmla="*/ 0 w 808"/>
                    <a:gd name="T23" fmla="*/ 129 h 258"/>
                    <a:gd name="T24" fmla="*/ 3 w 808"/>
                    <a:gd name="T25" fmla="*/ 103 h 258"/>
                    <a:gd name="T26" fmla="*/ 10 w 808"/>
                    <a:gd name="T27" fmla="*/ 79 h 258"/>
                    <a:gd name="T28" fmla="*/ 22 w 808"/>
                    <a:gd name="T29" fmla="*/ 57 h 258"/>
                    <a:gd name="T30" fmla="*/ 37 w 808"/>
                    <a:gd name="T31" fmla="*/ 38 h 258"/>
                    <a:gd name="T32" fmla="*/ 55 w 808"/>
                    <a:gd name="T33" fmla="*/ 22 h 258"/>
                    <a:gd name="T34" fmla="*/ 76 w 808"/>
                    <a:gd name="T35" fmla="*/ 11 h 258"/>
                    <a:gd name="T36" fmla="*/ 100 w 808"/>
                    <a:gd name="T37" fmla="*/ 4 h 258"/>
                    <a:gd name="T38" fmla="*/ 125 w 808"/>
                    <a:gd name="T3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8" h="258">
                      <a:moveTo>
                        <a:pt x="125" y="0"/>
                      </a:moveTo>
                      <a:lnTo>
                        <a:pt x="808" y="0"/>
                      </a:lnTo>
                      <a:lnTo>
                        <a:pt x="667" y="258"/>
                      </a:lnTo>
                      <a:lnTo>
                        <a:pt x="125" y="258"/>
                      </a:lnTo>
                      <a:lnTo>
                        <a:pt x="100" y="256"/>
                      </a:lnTo>
                      <a:lnTo>
                        <a:pt x="76" y="247"/>
                      </a:lnTo>
                      <a:lnTo>
                        <a:pt x="55" y="236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1"/>
                      </a:lnTo>
                      <a:lnTo>
                        <a:pt x="100" y="4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 20"/>
                <p:cNvSpPr>
                  <a:spLocks/>
                </p:cNvSpPr>
                <p:nvPr/>
              </p:nvSpPr>
              <p:spPr bwMode="auto">
                <a:xfrm>
                  <a:off x="3768" y="2033"/>
                  <a:ext cx="29" cy="12"/>
                </a:xfrm>
                <a:custGeom>
                  <a:avLst/>
                  <a:gdLst>
                    <a:gd name="T0" fmla="*/ 125 w 591"/>
                    <a:gd name="T1" fmla="*/ 0 h 257"/>
                    <a:gd name="T2" fmla="*/ 591 w 591"/>
                    <a:gd name="T3" fmla="*/ 0 h 257"/>
                    <a:gd name="T4" fmla="*/ 531 w 591"/>
                    <a:gd name="T5" fmla="*/ 214 h 257"/>
                    <a:gd name="T6" fmla="*/ 527 w 591"/>
                    <a:gd name="T7" fmla="*/ 228 h 257"/>
                    <a:gd name="T8" fmla="*/ 525 w 591"/>
                    <a:gd name="T9" fmla="*/ 240 h 257"/>
                    <a:gd name="T10" fmla="*/ 523 w 591"/>
                    <a:gd name="T11" fmla="*/ 257 h 257"/>
                    <a:gd name="T12" fmla="*/ 125 w 591"/>
                    <a:gd name="T13" fmla="*/ 257 h 257"/>
                    <a:gd name="T14" fmla="*/ 100 w 591"/>
                    <a:gd name="T15" fmla="*/ 254 h 257"/>
                    <a:gd name="T16" fmla="*/ 76 w 591"/>
                    <a:gd name="T17" fmla="*/ 247 h 257"/>
                    <a:gd name="T18" fmla="*/ 55 w 591"/>
                    <a:gd name="T19" fmla="*/ 235 h 257"/>
                    <a:gd name="T20" fmla="*/ 37 w 591"/>
                    <a:gd name="T21" fmla="*/ 220 h 257"/>
                    <a:gd name="T22" fmla="*/ 22 w 591"/>
                    <a:gd name="T23" fmla="*/ 201 h 257"/>
                    <a:gd name="T24" fmla="*/ 10 w 591"/>
                    <a:gd name="T25" fmla="*/ 179 h 257"/>
                    <a:gd name="T26" fmla="*/ 3 w 591"/>
                    <a:gd name="T27" fmla="*/ 155 h 257"/>
                    <a:gd name="T28" fmla="*/ 0 w 591"/>
                    <a:gd name="T29" fmla="*/ 129 h 257"/>
                    <a:gd name="T30" fmla="*/ 3 w 591"/>
                    <a:gd name="T31" fmla="*/ 102 h 257"/>
                    <a:gd name="T32" fmla="*/ 10 w 591"/>
                    <a:gd name="T33" fmla="*/ 78 h 257"/>
                    <a:gd name="T34" fmla="*/ 22 w 591"/>
                    <a:gd name="T35" fmla="*/ 56 h 257"/>
                    <a:gd name="T36" fmla="*/ 37 w 591"/>
                    <a:gd name="T37" fmla="*/ 38 h 257"/>
                    <a:gd name="T38" fmla="*/ 55 w 591"/>
                    <a:gd name="T39" fmla="*/ 22 h 257"/>
                    <a:gd name="T40" fmla="*/ 76 w 591"/>
                    <a:gd name="T41" fmla="*/ 10 h 257"/>
                    <a:gd name="T42" fmla="*/ 100 w 591"/>
                    <a:gd name="T43" fmla="*/ 3 h 257"/>
                    <a:gd name="T44" fmla="*/ 125 w 591"/>
                    <a:gd name="T45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91" h="257">
                      <a:moveTo>
                        <a:pt x="125" y="0"/>
                      </a:moveTo>
                      <a:lnTo>
                        <a:pt x="591" y="0"/>
                      </a:lnTo>
                      <a:lnTo>
                        <a:pt x="531" y="214"/>
                      </a:lnTo>
                      <a:lnTo>
                        <a:pt x="527" y="228"/>
                      </a:lnTo>
                      <a:lnTo>
                        <a:pt x="525" y="240"/>
                      </a:lnTo>
                      <a:lnTo>
                        <a:pt x="523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5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3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21"/>
                <p:cNvSpPr>
                  <a:spLocks noEditPoints="1"/>
                </p:cNvSpPr>
                <p:nvPr/>
              </p:nvSpPr>
              <p:spPr bwMode="auto">
                <a:xfrm>
                  <a:off x="3814" y="1959"/>
                  <a:ext cx="75" cy="76"/>
                </a:xfrm>
                <a:custGeom>
                  <a:avLst/>
                  <a:gdLst>
                    <a:gd name="T0" fmla="*/ 823 w 1491"/>
                    <a:gd name="T1" fmla="*/ 448 h 1610"/>
                    <a:gd name="T2" fmla="*/ 806 w 1491"/>
                    <a:gd name="T3" fmla="*/ 460 h 1610"/>
                    <a:gd name="T4" fmla="*/ 229 w 1491"/>
                    <a:gd name="T5" fmla="*/ 1127 h 1610"/>
                    <a:gd name="T6" fmla="*/ 227 w 1491"/>
                    <a:gd name="T7" fmla="*/ 1152 h 1610"/>
                    <a:gd name="T8" fmla="*/ 240 w 1491"/>
                    <a:gd name="T9" fmla="*/ 1174 h 1610"/>
                    <a:gd name="T10" fmla="*/ 276 w 1491"/>
                    <a:gd name="T11" fmla="*/ 1207 h 1610"/>
                    <a:gd name="T12" fmla="*/ 296 w 1491"/>
                    <a:gd name="T13" fmla="*/ 1212 h 1610"/>
                    <a:gd name="T14" fmla="*/ 316 w 1491"/>
                    <a:gd name="T15" fmla="*/ 1205 h 1610"/>
                    <a:gd name="T16" fmla="*/ 893 w 1491"/>
                    <a:gd name="T17" fmla="*/ 543 h 1610"/>
                    <a:gd name="T18" fmla="*/ 903 w 1491"/>
                    <a:gd name="T19" fmla="*/ 519 h 1610"/>
                    <a:gd name="T20" fmla="*/ 898 w 1491"/>
                    <a:gd name="T21" fmla="*/ 493 h 1610"/>
                    <a:gd name="T22" fmla="*/ 863 w 1491"/>
                    <a:gd name="T23" fmla="*/ 457 h 1610"/>
                    <a:gd name="T24" fmla="*/ 844 w 1491"/>
                    <a:gd name="T25" fmla="*/ 447 h 1610"/>
                    <a:gd name="T26" fmla="*/ 1036 w 1491"/>
                    <a:gd name="T27" fmla="*/ 220 h 1610"/>
                    <a:gd name="T28" fmla="*/ 1012 w 1491"/>
                    <a:gd name="T29" fmla="*/ 226 h 1610"/>
                    <a:gd name="T30" fmla="*/ 953 w 1491"/>
                    <a:gd name="T31" fmla="*/ 291 h 1610"/>
                    <a:gd name="T32" fmla="*/ 943 w 1491"/>
                    <a:gd name="T33" fmla="*/ 321 h 1610"/>
                    <a:gd name="T34" fmla="*/ 949 w 1491"/>
                    <a:gd name="T35" fmla="*/ 341 h 1610"/>
                    <a:gd name="T36" fmla="*/ 984 w 1491"/>
                    <a:gd name="T37" fmla="*/ 375 h 1610"/>
                    <a:gd name="T38" fmla="*/ 1003 w 1491"/>
                    <a:gd name="T39" fmla="*/ 386 h 1610"/>
                    <a:gd name="T40" fmla="*/ 1023 w 1491"/>
                    <a:gd name="T41" fmla="*/ 385 h 1610"/>
                    <a:gd name="T42" fmla="*/ 1041 w 1491"/>
                    <a:gd name="T43" fmla="*/ 373 h 1610"/>
                    <a:gd name="T44" fmla="*/ 1084 w 1491"/>
                    <a:gd name="T45" fmla="*/ 324 h 1610"/>
                    <a:gd name="T46" fmla="*/ 1098 w 1491"/>
                    <a:gd name="T47" fmla="*/ 304 h 1610"/>
                    <a:gd name="T48" fmla="*/ 1100 w 1491"/>
                    <a:gd name="T49" fmla="*/ 279 h 1610"/>
                    <a:gd name="T50" fmla="*/ 1088 w 1491"/>
                    <a:gd name="T51" fmla="*/ 256 h 1610"/>
                    <a:gd name="T52" fmla="*/ 1048 w 1491"/>
                    <a:gd name="T53" fmla="*/ 224 h 1610"/>
                    <a:gd name="T54" fmla="*/ 1014 w 1491"/>
                    <a:gd name="T55" fmla="*/ 0 h 1610"/>
                    <a:gd name="T56" fmla="*/ 1413 w 1491"/>
                    <a:gd name="T57" fmla="*/ 533 h 1610"/>
                    <a:gd name="T58" fmla="*/ 477 w 1491"/>
                    <a:gd name="T59" fmla="*/ 1610 h 1610"/>
                    <a:gd name="T60" fmla="*/ 67 w 1491"/>
                    <a:gd name="T61" fmla="*/ 1091 h 1610"/>
                    <a:gd name="T62" fmla="*/ 1014 w 1491"/>
                    <a:gd name="T63" fmla="*/ 0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91" h="1610">
                      <a:moveTo>
                        <a:pt x="834" y="446"/>
                      </a:moveTo>
                      <a:lnTo>
                        <a:pt x="823" y="448"/>
                      </a:lnTo>
                      <a:lnTo>
                        <a:pt x="813" y="453"/>
                      </a:lnTo>
                      <a:lnTo>
                        <a:pt x="806" y="460"/>
                      </a:lnTo>
                      <a:lnTo>
                        <a:pt x="236" y="1116"/>
                      </a:lnTo>
                      <a:lnTo>
                        <a:pt x="229" y="1127"/>
                      </a:lnTo>
                      <a:lnTo>
                        <a:pt x="226" y="1140"/>
                      </a:lnTo>
                      <a:lnTo>
                        <a:pt x="227" y="1152"/>
                      </a:lnTo>
                      <a:lnTo>
                        <a:pt x="231" y="1164"/>
                      </a:lnTo>
                      <a:lnTo>
                        <a:pt x="240" y="1174"/>
                      </a:lnTo>
                      <a:lnTo>
                        <a:pt x="268" y="1200"/>
                      </a:lnTo>
                      <a:lnTo>
                        <a:pt x="276" y="1207"/>
                      </a:lnTo>
                      <a:lnTo>
                        <a:pt x="286" y="1211"/>
                      </a:lnTo>
                      <a:lnTo>
                        <a:pt x="296" y="1212"/>
                      </a:lnTo>
                      <a:lnTo>
                        <a:pt x="307" y="1210"/>
                      </a:lnTo>
                      <a:lnTo>
                        <a:pt x="316" y="1205"/>
                      </a:lnTo>
                      <a:lnTo>
                        <a:pt x="325" y="1197"/>
                      </a:lnTo>
                      <a:lnTo>
                        <a:pt x="893" y="543"/>
                      </a:lnTo>
                      <a:lnTo>
                        <a:pt x="900" y="531"/>
                      </a:lnTo>
                      <a:lnTo>
                        <a:pt x="903" y="519"/>
                      </a:lnTo>
                      <a:lnTo>
                        <a:pt x="903" y="506"/>
                      </a:lnTo>
                      <a:lnTo>
                        <a:pt x="898" y="493"/>
                      </a:lnTo>
                      <a:lnTo>
                        <a:pt x="890" y="483"/>
                      </a:lnTo>
                      <a:lnTo>
                        <a:pt x="863" y="457"/>
                      </a:lnTo>
                      <a:lnTo>
                        <a:pt x="854" y="452"/>
                      </a:lnTo>
                      <a:lnTo>
                        <a:pt x="844" y="447"/>
                      </a:lnTo>
                      <a:lnTo>
                        <a:pt x="834" y="446"/>
                      </a:lnTo>
                      <a:close/>
                      <a:moveTo>
                        <a:pt x="1036" y="220"/>
                      </a:moveTo>
                      <a:lnTo>
                        <a:pt x="1024" y="220"/>
                      </a:lnTo>
                      <a:lnTo>
                        <a:pt x="1012" y="226"/>
                      </a:lnTo>
                      <a:lnTo>
                        <a:pt x="1002" y="234"/>
                      </a:lnTo>
                      <a:lnTo>
                        <a:pt x="953" y="291"/>
                      </a:lnTo>
                      <a:lnTo>
                        <a:pt x="945" y="305"/>
                      </a:lnTo>
                      <a:lnTo>
                        <a:pt x="943" y="321"/>
                      </a:lnTo>
                      <a:lnTo>
                        <a:pt x="945" y="331"/>
                      </a:lnTo>
                      <a:lnTo>
                        <a:pt x="949" y="341"/>
                      </a:lnTo>
                      <a:lnTo>
                        <a:pt x="956" y="349"/>
                      </a:lnTo>
                      <a:lnTo>
                        <a:pt x="984" y="375"/>
                      </a:lnTo>
                      <a:lnTo>
                        <a:pt x="993" y="382"/>
                      </a:lnTo>
                      <a:lnTo>
                        <a:pt x="1003" y="386"/>
                      </a:lnTo>
                      <a:lnTo>
                        <a:pt x="1013" y="386"/>
                      </a:lnTo>
                      <a:lnTo>
                        <a:pt x="1023" y="385"/>
                      </a:lnTo>
                      <a:lnTo>
                        <a:pt x="1033" y="379"/>
                      </a:lnTo>
                      <a:lnTo>
                        <a:pt x="1041" y="373"/>
                      </a:lnTo>
                      <a:lnTo>
                        <a:pt x="1043" y="370"/>
                      </a:lnTo>
                      <a:lnTo>
                        <a:pt x="1084" y="324"/>
                      </a:lnTo>
                      <a:lnTo>
                        <a:pt x="1091" y="315"/>
                      </a:lnTo>
                      <a:lnTo>
                        <a:pt x="1098" y="304"/>
                      </a:lnTo>
                      <a:lnTo>
                        <a:pt x="1101" y="292"/>
                      </a:lnTo>
                      <a:lnTo>
                        <a:pt x="1100" y="279"/>
                      </a:lnTo>
                      <a:lnTo>
                        <a:pt x="1096" y="267"/>
                      </a:lnTo>
                      <a:lnTo>
                        <a:pt x="1088" y="256"/>
                      </a:lnTo>
                      <a:lnTo>
                        <a:pt x="1059" y="231"/>
                      </a:lnTo>
                      <a:lnTo>
                        <a:pt x="1048" y="224"/>
                      </a:lnTo>
                      <a:lnTo>
                        <a:pt x="1036" y="220"/>
                      </a:lnTo>
                      <a:close/>
                      <a:moveTo>
                        <a:pt x="1014" y="0"/>
                      </a:moveTo>
                      <a:lnTo>
                        <a:pt x="1491" y="443"/>
                      </a:lnTo>
                      <a:lnTo>
                        <a:pt x="1413" y="533"/>
                      </a:lnTo>
                      <a:lnTo>
                        <a:pt x="545" y="1533"/>
                      </a:lnTo>
                      <a:lnTo>
                        <a:pt x="477" y="1610"/>
                      </a:lnTo>
                      <a:lnTo>
                        <a:pt x="0" y="1168"/>
                      </a:lnTo>
                      <a:lnTo>
                        <a:pt x="67" y="1091"/>
                      </a:lnTo>
                      <a:lnTo>
                        <a:pt x="936" y="91"/>
                      </a:lnTo>
                      <a:lnTo>
                        <a:pt x="10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22"/>
                <p:cNvSpPr>
                  <a:spLocks/>
                </p:cNvSpPr>
                <p:nvPr/>
              </p:nvSpPr>
              <p:spPr bwMode="auto">
                <a:xfrm>
                  <a:off x="3867" y="1950"/>
                  <a:ext cx="30" cy="27"/>
                </a:xfrm>
                <a:custGeom>
                  <a:avLst/>
                  <a:gdLst>
                    <a:gd name="T0" fmla="*/ 119 w 595"/>
                    <a:gd name="T1" fmla="*/ 0 h 577"/>
                    <a:gd name="T2" fmla="*/ 595 w 595"/>
                    <a:gd name="T3" fmla="*/ 442 h 577"/>
                    <a:gd name="T4" fmla="*/ 478 w 595"/>
                    <a:gd name="T5" fmla="*/ 577 h 577"/>
                    <a:gd name="T6" fmla="*/ 0 w 595"/>
                    <a:gd name="T7" fmla="*/ 134 h 577"/>
                    <a:gd name="T8" fmla="*/ 37 w 595"/>
                    <a:gd name="T9" fmla="*/ 93 h 577"/>
                    <a:gd name="T10" fmla="*/ 119 w 595"/>
                    <a:gd name="T11" fmla="*/ 0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577">
                      <a:moveTo>
                        <a:pt x="119" y="0"/>
                      </a:moveTo>
                      <a:lnTo>
                        <a:pt x="595" y="442"/>
                      </a:lnTo>
                      <a:lnTo>
                        <a:pt x="478" y="577"/>
                      </a:lnTo>
                      <a:lnTo>
                        <a:pt x="0" y="134"/>
                      </a:lnTo>
                      <a:lnTo>
                        <a:pt x="37" y="9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23"/>
                <p:cNvSpPr>
                  <a:spLocks noEditPoints="1"/>
                </p:cNvSpPr>
                <p:nvPr/>
              </p:nvSpPr>
              <p:spPr bwMode="auto">
                <a:xfrm>
                  <a:off x="3875" y="1936"/>
                  <a:ext cx="34" cy="33"/>
                </a:xfrm>
                <a:custGeom>
                  <a:avLst/>
                  <a:gdLst>
                    <a:gd name="T0" fmla="*/ 262 w 673"/>
                    <a:gd name="T1" fmla="*/ 126 h 675"/>
                    <a:gd name="T2" fmla="*/ 178 w 673"/>
                    <a:gd name="T3" fmla="*/ 222 h 675"/>
                    <a:gd name="T4" fmla="*/ 469 w 673"/>
                    <a:gd name="T5" fmla="*/ 491 h 675"/>
                    <a:gd name="T6" fmla="*/ 552 w 673"/>
                    <a:gd name="T7" fmla="*/ 395 h 675"/>
                    <a:gd name="T8" fmla="*/ 262 w 673"/>
                    <a:gd name="T9" fmla="*/ 126 h 675"/>
                    <a:gd name="T10" fmla="*/ 256 w 673"/>
                    <a:gd name="T11" fmla="*/ 0 h 675"/>
                    <a:gd name="T12" fmla="*/ 283 w 673"/>
                    <a:gd name="T13" fmla="*/ 1 h 675"/>
                    <a:gd name="T14" fmla="*/ 309 w 673"/>
                    <a:gd name="T15" fmla="*/ 9 h 675"/>
                    <a:gd name="T16" fmla="*/ 334 w 673"/>
                    <a:gd name="T17" fmla="*/ 20 h 675"/>
                    <a:gd name="T18" fmla="*/ 357 w 673"/>
                    <a:gd name="T19" fmla="*/ 37 h 675"/>
                    <a:gd name="T20" fmla="*/ 627 w 673"/>
                    <a:gd name="T21" fmla="*/ 288 h 675"/>
                    <a:gd name="T22" fmla="*/ 645 w 673"/>
                    <a:gd name="T23" fmla="*/ 309 h 675"/>
                    <a:gd name="T24" fmla="*/ 659 w 673"/>
                    <a:gd name="T25" fmla="*/ 333 h 675"/>
                    <a:gd name="T26" fmla="*/ 668 w 673"/>
                    <a:gd name="T27" fmla="*/ 360 h 675"/>
                    <a:gd name="T28" fmla="*/ 673 w 673"/>
                    <a:gd name="T29" fmla="*/ 387 h 675"/>
                    <a:gd name="T30" fmla="*/ 671 w 673"/>
                    <a:gd name="T31" fmla="*/ 415 h 675"/>
                    <a:gd name="T32" fmla="*/ 665 w 673"/>
                    <a:gd name="T33" fmla="*/ 443 h 675"/>
                    <a:gd name="T34" fmla="*/ 654 w 673"/>
                    <a:gd name="T35" fmla="*/ 468 h 675"/>
                    <a:gd name="T36" fmla="*/ 638 w 673"/>
                    <a:gd name="T37" fmla="*/ 491 h 675"/>
                    <a:gd name="T38" fmla="*/ 478 w 673"/>
                    <a:gd name="T39" fmla="*/ 675 h 675"/>
                    <a:gd name="T40" fmla="*/ 0 w 673"/>
                    <a:gd name="T41" fmla="*/ 232 h 675"/>
                    <a:gd name="T42" fmla="*/ 160 w 673"/>
                    <a:gd name="T43" fmla="*/ 48 h 675"/>
                    <a:gd name="T44" fmla="*/ 180 w 673"/>
                    <a:gd name="T45" fmla="*/ 30 h 675"/>
                    <a:gd name="T46" fmla="*/ 204 w 673"/>
                    <a:gd name="T47" fmla="*/ 15 h 675"/>
                    <a:gd name="T48" fmla="*/ 229 w 673"/>
                    <a:gd name="T49" fmla="*/ 5 h 675"/>
                    <a:gd name="T50" fmla="*/ 256 w 673"/>
                    <a:gd name="T51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73" h="675">
                      <a:moveTo>
                        <a:pt x="262" y="126"/>
                      </a:moveTo>
                      <a:lnTo>
                        <a:pt x="178" y="222"/>
                      </a:lnTo>
                      <a:lnTo>
                        <a:pt x="469" y="491"/>
                      </a:lnTo>
                      <a:lnTo>
                        <a:pt x="552" y="395"/>
                      </a:lnTo>
                      <a:lnTo>
                        <a:pt x="262" y="126"/>
                      </a:lnTo>
                      <a:close/>
                      <a:moveTo>
                        <a:pt x="256" y="0"/>
                      </a:moveTo>
                      <a:lnTo>
                        <a:pt x="283" y="1"/>
                      </a:lnTo>
                      <a:lnTo>
                        <a:pt x="309" y="9"/>
                      </a:lnTo>
                      <a:lnTo>
                        <a:pt x="334" y="20"/>
                      </a:lnTo>
                      <a:lnTo>
                        <a:pt x="357" y="37"/>
                      </a:lnTo>
                      <a:lnTo>
                        <a:pt x="627" y="288"/>
                      </a:lnTo>
                      <a:lnTo>
                        <a:pt x="645" y="309"/>
                      </a:lnTo>
                      <a:lnTo>
                        <a:pt x="659" y="333"/>
                      </a:lnTo>
                      <a:lnTo>
                        <a:pt x="668" y="360"/>
                      </a:lnTo>
                      <a:lnTo>
                        <a:pt x="673" y="387"/>
                      </a:lnTo>
                      <a:lnTo>
                        <a:pt x="671" y="415"/>
                      </a:lnTo>
                      <a:lnTo>
                        <a:pt x="665" y="443"/>
                      </a:lnTo>
                      <a:lnTo>
                        <a:pt x="654" y="468"/>
                      </a:lnTo>
                      <a:lnTo>
                        <a:pt x="638" y="491"/>
                      </a:lnTo>
                      <a:lnTo>
                        <a:pt x="478" y="675"/>
                      </a:lnTo>
                      <a:lnTo>
                        <a:pt x="0" y="232"/>
                      </a:lnTo>
                      <a:lnTo>
                        <a:pt x="160" y="48"/>
                      </a:lnTo>
                      <a:lnTo>
                        <a:pt x="180" y="30"/>
                      </a:lnTo>
                      <a:lnTo>
                        <a:pt x="204" y="15"/>
                      </a:lnTo>
                      <a:lnTo>
                        <a:pt x="229" y="5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24"/>
                <p:cNvSpPr>
                  <a:spLocks noEditPoints="1"/>
                </p:cNvSpPr>
                <p:nvPr/>
              </p:nvSpPr>
              <p:spPr bwMode="auto">
                <a:xfrm>
                  <a:off x="3803" y="2018"/>
                  <a:ext cx="32" cy="32"/>
                </a:xfrm>
                <a:custGeom>
                  <a:avLst/>
                  <a:gdLst>
                    <a:gd name="T0" fmla="*/ 210 w 645"/>
                    <a:gd name="T1" fmla="*/ 157 h 681"/>
                    <a:gd name="T2" fmla="*/ 146 w 645"/>
                    <a:gd name="T3" fmla="*/ 389 h 681"/>
                    <a:gd name="T4" fmla="*/ 272 w 645"/>
                    <a:gd name="T5" fmla="*/ 506 h 681"/>
                    <a:gd name="T6" fmla="*/ 488 w 645"/>
                    <a:gd name="T7" fmla="*/ 415 h 681"/>
                    <a:gd name="T8" fmla="*/ 210 w 645"/>
                    <a:gd name="T9" fmla="*/ 157 h 681"/>
                    <a:gd name="T10" fmla="*/ 167 w 645"/>
                    <a:gd name="T11" fmla="*/ 0 h 681"/>
                    <a:gd name="T12" fmla="*/ 645 w 645"/>
                    <a:gd name="T13" fmla="*/ 442 h 681"/>
                    <a:gd name="T14" fmla="*/ 95 w 645"/>
                    <a:gd name="T15" fmla="*/ 675 h 681"/>
                    <a:gd name="T16" fmla="*/ 80 w 645"/>
                    <a:gd name="T17" fmla="*/ 679 h 681"/>
                    <a:gd name="T18" fmla="*/ 65 w 645"/>
                    <a:gd name="T19" fmla="*/ 681 h 681"/>
                    <a:gd name="T20" fmla="*/ 50 w 645"/>
                    <a:gd name="T21" fmla="*/ 677 h 681"/>
                    <a:gd name="T22" fmla="*/ 35 w 645"/>
                    <a:gd name="T23" fmla="*/ 671 h 681"/>
                    <a:gd name="T24" fmla="*/ 23 w 645"/>
                    <a:gd name="T25" fmla="*/ 662 h 681"/>
                    <a:gd name="T26" fmla="*/ 10 w 645"/>
                    <a:gd name="T27" fmla="*/ 646 h 681"/>
                    <a:gd name="T28" fmla="*/ 3 w 645"/>
                    <a:gd name="T29" fmla="*/ 628 h 681"/>
                    <a:gd name="T30" fmla="*/ 0 w 645"/>
                    <a:gd name="T31" fmla="*/ 609 h 681"/>
                    <a:gd name="T32" fmla="*/ 3 w 645"/>
                    <a:gd name="T33" fmla="*/ 590 h 681"/>
                    <a:gd name="T34" fmla="*/ 167 w 645"/>
                    <a:gd name="T35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45" h="681">
                      <a:moveTo>
                        <a:pt x="210" y="157"/>
                      </a:moveTo>
                      <a:lnTo>
                        <a:pt x="146" y="389"/>
                      </a:lnTo>
                      <a:lnTo>
                        <a:pt x="272" y="506"/>
                      </a:lnTo>
                      <a:lnTo>
                        <a:pt x="488" y="415"/>
                      </a:lnTo>
                      <a:lnTo>
                        <a:pt x="210" y="157"/>
                      </a:lnTo>
                      <a:close/>
                      <a:moveTo>
                        <a:pt x="167" y="0"/>
                      </a:moveTo>
                      <a:lnTo>
                        <a:pt x="645" y="442"/>
                      </a:lnTo>
                      <a:lnTo>
                        <a:pt x="95" y="675"/>
                      </a:lnTo>
                      <a:lnTo>
                        <a:pt x="80" y="679"/>
                      </a:lnTo>
                      <a:lnTo>
                        <a:pt x="65" y="681"/>
                      </a:lnTo>
                      <a:lnTo>
                        <a:pt x="50" y="677"/>
                      </a:lnTo>
                      <a:lnTo>
                        <a:pt x="35" y="671"/>
                      </a:lnTo>
                      <a:lnTo>
                        <a:pt x="23" y="662"/>
                      </a:lnTo>
                      <a:lnTo>
                        <a:pt x="10" y="646"/>
                      </a:lnTo>
                      <a:lnTo>
                        <a:pt x="3" y="628"/>
                      </a:lnTo>
                      <a:lnTo>
                        <a:pt x="0" y="609"/>
                      </a:lnTo>
                      <a:lnTo>
                        <a:pt x="3" y="590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6">
                    <a:defRPr/>
                  </a:pP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5965025" y="4037479"/>
            <a:ext cx="5774691" cy="968188"/>
            <a:chOff x="6156053" y="4037479"/>
            <a:chExt cx="5774690" cy="968188"/>
          </a:xfrm>
        </p:grpSpPr>
        <p:sp>
          <p:nvSpPr>
            <p:cNvPr id="13" name="Rectangle 12"/>
            <p:cNvSpPr/>
            <p:nvPr/>
          </p:nvSpPr>
          <p:spPr>
            <a:xfrm>
              <a:off x="6156053" y="4037479"/>
              <a:ext cx="57746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684" defTabSz="457143">
                <a:defRPr/>
              </a:pP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Send them videos (YouTube, </a:t>
              </a:r>
              <a:r>
                <a:rPr lang="en-US" sz="2400" dirty="0" err="1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MeetOn</a:t>
              </a: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, Power Profiles)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62065" y="4284770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6452614" y="4426824"/>
              <a:ext cx="276103" cy="173092"/>
            </a:xfrm>
            <a:custGeom>
              <a:avLst/>
              <a:gdLst>
                <a:gd name="T0" fmla="*/ 1382 w 3456"/>
                <a:gd name="T1" fmla="*/ 1786 h 2408"/>
                <a:gd name="T2" fmla="*/ 1382 w 3456"/>
                <a:gd name="T3" fmla="*/ 490 h 2408"/>
                <a:gd name="T4" fmla="*/ 2940 w 3456"/>
                <a:gd name="T5" fmla="*/ 0 h 2408"/>
                <a:gd name="T6" fmla="*/ 3051 w 3456"/>
                <a:gd name="T7" fmla="*/ 12 h 2408"/>
                <a:gd name="T8" fmla="*/ 3153 w 3456"/>
                <a:gd name="T9" fmla="*/ 46 h 2408"/>
                <a:gd name="T10" fmla="*/ 3244 w 3456"/>
                <a:gd name="T11" fmla="*/ 99 h 2408"/>
                <a:gd name="T12" fmla="*/ 3323 w 3456"/>
                <a:gd name="T13" fmla="*/ 170 h 2408"/>
                <a:gd name="T14" fmla="*/ 3386 w 3456"/>
                <a:gd name="T15" fmla="*/ 254 h 2408"/>
                <a:gd name="T16" fmla="*/ 3430 w 3456"/>
                <a:gd name="T17" fmla="*/ 351 h 2408"/>
                <a:gd name="T18" fmla="*/ 3453 w 3456"/>
                <a:gd name="T19" fmla="*/ 459 h 2408"/>
                <a:gd name="T20" fmla="*/ 3456 w 3456"/>
                <a:gd name="T21" fmla="*/ 1893 h 2408"/>
                <a:gd name="T22" fmla="*/ 3444 w 3456"/>
                <a:gd name="T23" fmla="*/ 2004 h 2408"/>
                <a:gd name="T24" fmla="*/ 3410 w 3456"/>
                <a:gd name="T25" fmla="*/ 2106 h 2408"/>
                <a:gd name="T26" fmla="*/ 3357 w 3456"/>
                <a:gd name="T27" fmla="*/ 2197 h 2408"/>
                <a:gd name="T28" fmla="*/ 3285 w 3456"/>
                <a:gd name="T29" fmla="*/ 2276 h 2408"/>
                <a:gd name="T30" fmla="*/ 3200 w 3456"/>
                <a:gd name="T31" fmla="*/ 2337 h 2408"/>
                <a:gd name="T32" fmla="*/ 3103 w 3456"/>
                <a:gd name="T33" fmla="*/ 2382 h 2408"/>
                <a:gd name="T34" fmla="*/ 2996 w 3456"/>
                <a:gd name="T35" fmla="*/ 2405 h 2408"/>
                <a:gd name="T36" fmla="*/ 516 w 3456"/>
                <a:gd name="T37" fmla="*/ 2408 h 2408"/>
                <a:gd name="T38" fmla="*/ 405 w 3456"/>
                <a:gd name="T39" fmla="*/ 2396 h 2408"/>
                <a:gd name="T40" fmla="*/ 303 w 3456"/>
                <a:gd name="T41" fmla="*/ 2362 h 2408"/>
                <a:gd name="T42" fmla="*/ 212 w 3456"/>
                <a:gd name="T43" fmla="*/ 2309 h 2408"/>
                <a:gd name="T44" fmla="*/ 133 w 3456"/>
                <a:gd name="T45" fmla="*/ 2238 h 2408"/>
                <a:gd name="T46" fmla="*/ 70 w 3456"/>
                <a:gd name="T47" fmla="*/ 2153 h 2408"/>
                <a:gd name="T48" fmla="*/ 26 w 3456"/>
                <a:gd name="T49" fmla="*/ 2056 h 2408"/>
                <a:gd name="T50" fmla="*/ 3 w 3456"/>
                <a:gd name="T51" fmla="*/ 1949 h 2408"/>
                <a:gd name="T52" fmla="*/ 0 w 3456"/>
                <a:gd name="T53" fmla="*/ 514 h 2408"/>
                <a:gd name="T54" fmla="*/ 12 w 3456"/>
                <a:gd name="T55" fmla="*/ 404 h 2408"/>
                <a:gd name="T56" fmla="*/ 46 w 3456"/>
                <a:gd name="T57" fmla="*/ 301 h 2408"/>
                <a:gd name="T58" fmla="*/ 99 w 3456"/>
                <a:gd name="T59" fmla="*/ 211 h 2408"/>
                <a:gd name="T60" fmla="*/ 171 w 3456"/>
                <a:gd name="T61" fmla="*/ 133 h 2408"/>
                <a:gd name="T62" fmla="*/ 256 w 3456"/>
                <a:gd name="T63" fmla="*/ 70 h 2408"/>
                <a:gd name="T64" fmla="*/ 353 w 3456"/>
                <a:gd name="T65" fmla="*/ 26 h 2408"/>
                <a:gd name="T66" fmla="*/ 460 w 3456"/>
                <a:gd name="T67" fmla="*/ 3 h 2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6" h="2408">
                  <a:moveTo>
                    <a:pt x="1382" y="490"/>
                  </a:moveTo>
                  <a:lnTo>
                    <a:pt x="1382" y="1786"/>
                  </a:lnTo>
                  <a:lnTo>
                    <a:pt x="2369" y="1138"/>
                  </a:lnTo>
                  <a:lnTo>
                    <a:pt x="1382" y="490"/>
                  </a:lnTo>
                  <a:close/>
                  <a:moveTo>
                    <a:pt x="516" y="0"/>
                  </a:moveTo>
                  <a:lnTo>
                    <a:pt x="2940" y="0"/>
                  </a:lnTo>
                  <a:lnTo>
                    <a:pt x="2996" y="3"/>
                  </a:lnTo>
                  <a:lnTo>
                    <a:pt x="3051" y="12"/>
                  </a:lnTo>
                  <a:lnTo>
                    <a:pt x="3103" y="26"/>
                  </a:lnTo>
                  <a:lnTo>
                    <a:pt x="3153" y="46"/>
                  </a:lnTo>
                  <a:lnTo>
                    <a:pt x="3200" y="70"/>
                  </a:lnTo>
                  <a:lnTo>
                    <a:pt x="3244" y="99"/>
                  </a:lnTo>
                  <a:lnTo>
                    <a:pt x="3285" y="133"/>
                  </a:lnTo>
                  <a:lnTo>
                    <a:pt x="3323" y="170"/>
                  </a:lnTo>
                  <a:lnTo>
                    <a:pt x="3357" y="211"/>
                  </a:lnTo>
                  <a:lnTo>
                    <a:pt x="3386" y="254"/>
                  </a:lnTo>
                  <a:lnTo>
                    <a:pt x="3410" y="301"/>
                  </a:lnTo>
                  <a:lnTo>
                    <a:pt x="3430" y="351"/>
                  </a:lnTo>
                  <a:lnTo>
                    <a:pt x="3444" y="404"/>
                  </a:lnTo>
                  <a:lnTo>
                    <a:pt x="3453" y="459"/>
                  </a:lnTo>
                  <a:lnTo>
                    <a:pt x="3456" y="514"/>
                  </a:lnTo>
                  <a:lnTo>
                    <a:pt x="3456" y="1893"/>
                  </a:lnTo>
                  <a:lnTo>
                    <a:pt x="3453" y="1949"/>
                  </a:lnTo>
                  <a:lnTo>
                    <a:pt x="3444" y="2004"/>
                  </a:lnTo>
                  <a:lnTo>
                    <a:pt x="3430" y="2056"/>
                  </a:lnTo>
                  <a:lnTo>
                    <a:pt x="3410" y="2106"/>
                  </a:lnTo>
                  <a:lnTo>
                    <a:pt x="3386" y="2153"/>
                  </a:lnTo>
                  <a:lnTo>
                    <a:pt x="3357" y="2197"/>
                  </a:lnTo>
                  <a:lnTo>
                    <a:pt x="3323" y="2238"/>
                  </a:lnTo>
                  <a:lnTo>
                    <a:pt x="3285" y="2276"/>
                  </a:lnTo>
                  <a:lnTo>
                    <a:pt x="3244" y="2309"/>
                  </a:lnTo>
                  <a:lnTo>
                    <a:pt x="3200" y="2337"/>
                  </a:lnTo>
                  <a:lnTo>
                    <a:pt x="3153" y="2362"/>
                  </a:lnTo>
                  <a:lnTo>
                    <a:pt x="3103" y="2382"/>
                  </a:lnTo>
                  <a:lnTo>
                    <a:pt x="3051" y="2396"/>
                  </a:lnTo>
                  <a:lnTo>
                    <a:pt x="2996" y="2405"/>
                  </a:lnTo>
                  <a:lnTo>
                    <a:pt x="2940" y="2408"/>
                  </a:lnTo>
                  <a:lnTo>
                    <a:pt x="516" y="2408"/>
                  </a:lnTo>
                  <a:lnTo>
                    <a:pt x="460" y="2405"/>
                  </a:lnTo>
                  <a:lnTo>
                    <a:pt x="405" y="2396"/>
                  </a:lnTo>
                  <a:lnTo>
                    <a:pt x="353" y="2382"/>
                  </a:lnTo>
                  <a:lnTo>
                    <a:pt x="303" y="2362"/>
                  </a:lnTo>
                  <a:lnTo>
                    <a:pt x="256" y="2337"/>
                  </a:lnTo>
                  <a:lnTo>
                    <a:pt x="212" y="2309"/>
                  </a:lnTo>
                  <a:lnTo>
                    <a:pt x="171" y="2276"/>
                  </a:lnTo>
                  <a:lnTo>
                    <a:pt x="133" y="2238"/>
                  </a:lnTo>
                  <a:lnTo>
                    <a:pt x="99" y="2197"/>
                  </a:lnTo>
                  <a:lnTo>
                    <a:pt x="70" y="2153"/>
                  </a:lnTo>
                  <a:lnTo>
                    <a:pt x="46" y="2106"/>
                  </a:lnTo>
                  <a:lnTo>
                    <a:pt x="26" y="2056"/>
                  </a:lnTo>
                  <a:lnTo>
                    <a:pt x="12" y="2004"/>
                  </a:lnTo>
                  <a:lnTo>
                    <a:pt x="3" y="1949"/>
                  </a:lnTo>
                  <a:lnTo>
                    <a:pt x="0" y="1893"/>
                  </a:lnTo>
                  <a:lnTo>
                    <a:pt x="0" y="514"/>
                  </a:lnTo>
                  <a:lnTo>
                    <a:pt x="3" y="459"/>
                  </a:lnTo>
                  <a:lnTo>
                    <a:pt x="12" y="404"/>
                  </a:lnTo>
                  <a:lnTo>
                    <a:pt x="26" y="351"/>
                  </a:lnTo>
                  <a:lnTo>
                    <a:pt x="46" y="301"/>
                  </a:lnTo>
                  <a:lnTo>
                    <a:pt x="70" y="254"/>
                  </a:lnTo>
                  <a:lnTo>
                    <a:pt x="99" y="211"/>
                  </a:lnTo>
                  <a:lnTo>
                    <a:pt x="133" y="170"/>
                  </a:lnTo>
                  <a:lnTo>
                    <a:pt x="171" y="133"/>
                  </a:lnTo>
                  <a:lnTo>
                    <a:pt x="212" y="99"/>
                  </a:lnTo>
                  <a:lnTo>
                    <a:pt x="256" y="70"/>
                  </a:lnTo>
                  <a:lnTo>
                    <a:pt x="303" y="46"/>
                  </a:lnTo>
                  <a:lnTo>
                    <a:pt x="353" y="26"/>
                  </a:lnTo>
                  <a:lnTo>
                    <a:pt x="405" y="12"/>
                  </a:lnTo>
                  <a:lnTo>
                    <a:pt x="460" y="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67731" y="5126691"/>
            <a:ext cx="5771991" cy="968188"/>
            <a:chOff x="6158753" y="5126691"/>
            <a:chExt cx="5771990" cy="968188"/>
          </a:xfrm>
        </p:grpSpPr>
        <p:sp>
          <p:nvSpPr>
            <p:cNvPr id="16" name="Rectangle 15"/>
            <p:cNvSpPr/>
            <p:nvPr/>
          </p:nvSpPr>
          <p:spPr>
            <a:xfrm>
              <a:off x="6158753" y="5126691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684" defTabSz="457143">
                <a:defRPr/>
              </a:pP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Schedule a three way call with senior partner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62065" y="537398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6483650" y="5480334"/>
              <a:ext cx="214031" cy="244496"/>
            </a:xfrm>
            <a:custGeom>
              <a:avLst/>
              <a:gdLst>
                <a:gd name="T0" fmla="*/ 2638 w 2776"/>
                <a:gd name="T1" fmla="*/ 295 h 3539"/>
                <a:gd name="T2" fmla="*/ 2653 w 2776"/>
                <a:gd name="T3" fmla="*/ 312 h 3539"/>
                <a:gd name="T4" fmla="*/ 2666 w 2776"/>
                <a:gd name="T5" fmla="*/ 340 h 3539"/>
                <a:gd name="T6" fmla="*/ 2677 w 2776"/>
                <a:gd name="T7" fmla="*/ 405 h 3539"/>
                <a:gd name="T8" fmla="*/ 2681 w 2776"/>
                <a:gd name="T9" fmla="*/ 602 h 3539"/>
                <a:gd name="T10" fmla="*/ 2628 w 2776"/>
                <a:gd name="T11" fmla="*/ 918 h 3539"/>
                <a:gd name="T12" fmla="*/ 2469 w 2776"/>
                <a:gd name="T13" fmla="*/ 1333 h 3539"/>
                <a:gd name="T14" fmla="*/ 2155 w 2776"/>
                <a:gd name="T15" fmla="*/ 1831 h 3539"/>
                <a:gd name="T16" fmla="*/ 1673 w 2776"/>
                <a:gd name="T17" fmla="*/ 2359 h 3539"/>
                <a:gd name="T18" fmla="*/ 1217 w 2776"/>
                <a:gd name="T19" fmla="*/ 2703 h 3539"/>
                <a:gd name="T20" fmla="*/ 838 w 2776"/>
                <a:gd name="T21" fmla="*/ 2877 h 3539"/>
                <a:gd name="T22" fmla="*/ 550 w 2776"/>
                <a:gd name="T23" fmla="*/ 2935 h 3539"/>
                <a:gd name="T24" fmla="*/ 371 w 2776"/>
                <a:gd name="T25" fmla="*/ 2931 h 3539"/>
                <a:gd name="T26" fmla="*/ 305 w 2776"/>
                <a:gd name="T27" fmla="*/ 2916 h 3539"/>
                <a:gd name="T28" fmla="*/ 282 w 2776"/>
                <a:gd name="T29" fmla="*/ 2902 h 3539"/>
                <a:gd name="T30" fmla="*/ 221 w 2776"/>
                <a:gd name="T31" fmla="*/ 2817 h 3539"/>
                <a:gd name="T32" fmla="*/ 161 w 2776"/>
                <a:gd name="T33" fmla="*/ 3009 h 3539"/>
                <a:gd name="T34" fmla="*/ 260 w 2776"/>
                <a:gd name="T35" fmla="*/ 3219 h 3539"/>
                <a:gd name="T36" fmla="*/ 520 w 2776"/>
                <a:gd name="T37" fmla="*/ 3348 h 3539"/>
                <a:gd name="T38" fmla="*/ 874 w 2776"/>
                <a:gd name="T39" fmla="*/ 3344 h 3539"/>
                <a:gd name="T40" fmla="*/ 1253 w 2776"/>
                <a:gd name="T41" fmla="*/ 3183 h 3539"/>
                <a:gd name="T42" fmla="*/ 1530 w 2776"/>
                <a:gd name="T43" fmla="*/ 2912 h 3539"/>
                <a:gd name="T44" fmla="*/ 1747 w 2776"/>
                <a:gd name="T45" fmla="*/ 2606 h 3539"/>
                <a:gd name="T46" fmla="*/ 1952 w 2776"/>
                <a:gd name="T47" fmla="*/ 2355 h 3539"/>
                <a:gd name="T48" fmla="*/ 2210 w 2776"/>
                <a:gd name="T49" fmla="*/ 2197 h 3539"/>
                <a:gd name="T50" fmla="*/ 2498 w 2776"/>
                <a:gd name="T51" fmla="*/ 2197 h 3539"/>
                <a:gd name="T52" fmla="*/ 2701 w 2776"/>
                <a:gd name="T53" fmla="*/ 2377 h 3539"/>
                <a:gd name="T54" fmla="*/ 2776 w 2776"/>
                <a:gd name="T55" fmla="*/ 2688 h 3539"/>
                <a:gd name="T56" fmla="*/ 2733 w 2776"/>
                <a:gd name="T57" fmla="*/ 2974 h 3539"/>
                <a:gd name="T58" fmla="*/ 2635 w 2776"/>
                <a:gd name="T59" fmla="*/ 2996 h 3539"/>
                <a:gd name="T60" fmla="*/ 2592 w 2776"/>
                <a:gd name="T61" fmla="*/ 2898 h 3539"/>
                <a:gd name="T62" fmla="*/ 2606 w 2776"/>
                <a:gd name="T63" fmla="*/ 2597 h 3539"/>
                <a:gd name="T64" fmla="*/ 2504 w 2776"/>
                <a:gd name="T65" fmla="*/ 2395 h 3539"/>
                <a:gd name="T66" fmla="*/ 2292 w 2776"/>
                <a:gd name="T67" fmla="*/ 2355 h 3539"/>
                <a:gd name="T68" fmla="*/ 2050 w 2776"/>
                <a:gd name="T69" fmla="*/ 2495 h 3539"/>
                <a:gd name="T70" fmla="*/ 1846 w 2776"/>
                <a:gd name="T71" fmla="*/ 2754 h 3539"/>
                <a:gd name="T72" fmla="*/ 1606 w 2776"/>
                <a:gd name="T73" fmla="*/ 3084 h 3539"/>
                <a:gd name="T74" fmla="*/ 1270 w 2776"/>
                <a:gd name="T75" fmla="*/ 3375 h 3539"/>
                <a:gd name="T76" fmla="*/ 832 w 2776"/>
                <a:gd name="T77" fmla="*/ 3529 h 3539"/>
                <a:gd name="T78" fmla="*/ 432 w 2776"/>
                <a:gd name="T79" fmla="*/ 3506 h 3539"/>
                <a:gd name="T80" fmla="*/ 138 w 2776"/>
                <a:gd name="T81" fmla="*/ 3336 h 3539"/>
                <a:gd name="T82" fmla="*/ 2 w 2776"/>
                <a:gd name="T83" fmla="*/ 3056 h 3539"/>
                <a:gd name="T84" fmla="*/ 53 w 2776"/>
                <a:gd name="T85" fmla="*/ 2784 h 3539"/>
                <a:gd name="T86" fmla="*/ 9 w 2776"/>
                <a:gd name="T87" fmla="*/ 2495 h 3539"/>
                <a:gd name="T88" fmla="*/ 32 w 2776"/>
                <a:gd name="T89" fmla="*/ 2316 h 3539"/>
                <a:gd name="T90" fmla="*/ 684 w 2776"/>
                <a:gd name="T91" fmla="*/ 1791 h 3539"/>
                <a:gd name="T92" fmla="*/ 846 w 2776"/>
                <a:gd name="T93" fmla="*/ 1846 h 3539"/>
                <a:gd name="T94" fmla="*/ 1279 w 2776"/>
                <a:gd name="T95" fmla="*/ 2016 h 3539"/>
                <a:gd name="T96" fmla="*/ 1646 w 2776"/>
                <a:gd name="T97" fmla="*/ 1666 h 3539"/>
                <a:gd name="T98" fmla="*/ 1910 w 2776"/>
                <a:gd name="T99" fmla="*/ 1276 h 3539"/>
                <a:gd name="T100" fmla="*/ 1649 w 2776"/>
                <a:gd name="T101" fmla="*/ 869 h 3539"/>
                <a:gd name="T102" fmla="*/ 1652 w 2776"/>
                <a:gd name="T103" fmla="*/ 688 h 3539"/>
                <a:gd name="T104" fmla="*/ 2162 w 2776"/>
                <a:gd name="T105" fmla="*/ 10 h 3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76" h="3539">
                  <a:moveTo>
                    <a:pt x="2219" y="0"/>
                  </a:moveTo>
                  <a:lnTo>
                    <a:pt x="2250" y="3"/>
                  </a:lnTo>
                  <a:lnTo>
                    <a:pt x="2281" y="11"/>
                  </a:lnTo>
                  <a:lnTo>
                    <a:pt x="2309" y="25"/>
                  </a:lnTo>
                  <a:lnTo>
                    <a:pt x="2335" y="42"/>
                  </a:lnTo>
                  <a:lnTo>
                    <a:pt x="2638" y="295"/>
                  </a:lnTo>
                  <a:lnTo>
                    <a:pt x="2639" y="297"/>
                  </a:lnTo>
                  <a:lnTo>
                    <a:pt x="2642" y="299"/>
                  </a:lnTo>
                  <a:lnTo>
                    <a:pt x="2646" y="303"/>
                  </a:lnTo>
                  <a:lnTo>
                    <a:pt x="2648" y="306"/>
                  </a:lnTo>
                  <a:lnTo>
                    <a:pt x="2651" y="309"/>
                  </a:lnTo>
                  <a:lnTo>
                    <a:pt x="2653" y="312"/>
                  </a:lnTo>
                  <a:lnTo>
                    <a:pt x="2654" y="314"/>
                  </a:lnTo>
                  <a:lnTo>
                    <a:pt x="2657" y="319"/>
                  </a:lnTo>
                  <a:lnTo>
                    <a:pt x="2660" y="324"/>
                  </a:lnTo>
                  <a:lnTo>
                    <a:pt x="2661" y="327"/>
                  </a:lnTo>
                  <a:lnTo>
                    <a:pt x="2664" y="334"/>
                  </a:lnTo>
                  <a:lnTo>
                    <a:pt x="2666" y="340"/>
                  </a:lnTo>
                  <a:lnTo>
                    <a:pt x="2666" y="341"/>
                  </a:lnTo>
                  <a:lnTo>
                    <a:pt x="2667" y="346"/>
                  </a:lnTo>
                  <a:lnTo>
                    <a:pt x="2669" y="355"/>
                  </a:lnTo>
                  <a:lnTo>
                    <a:pt x="2671" y="367"/>
                  </a:lnTo>
                  <a:lnTo>
                    <a:pt x="2674" y="385"/>
                  </a:lnTo>
                  <a:lnTo>
                    <a:pt x="2677" y="405"/>
                  </a:lnTo>
                  <a:lnTo>
                    <a:pt x="2679" y="429"/>
                  </a:lnTo>
                  <a:lnTo>
                    <a:pt x="2681" y="457"/>
                  </a:lnTo>
                  <a:lnTo>
                    <a:pt x="2683" y="489"/>
                  </a:lnTo>
                  <a:lnTo>
                    <a:pt x="2683" y="523"/>
                  </a:lnTo>
                  <a:lnTo>
                    <a:pt x="2682" y="561"/>
                  </a:lnTo>
                  <a:lnTo>
                    <a:pt x="2681" y="602"/>
                  </a:lnTo>
                  <a:lnTo>
                    <a:pt x="2677" y="648"/>
                  </a:lnTo>
                  <a:lnTo>
                    <a:pt x="2672" y="696"/>
                  </a:lnTo>
                  <a:lnTo>
                    <a:pt x="2664" y="747"/>
                  </a:lnTo>
                  <a:lnTo>
                    <a:pt x="2655" y="801"/>
                  </a:lnTo>
                  <a:lnTo>
                    <a:pt x="2643" y="857"/>
                  </a:lnTo>
                  <a:lnTo>
                    <a:pt x="2628" y="918"/>
                  </a:lnTo>
                  <a:lnTo>
                    <a:pt x="2609" y="979"/>
                  </a:lnTo>
                  <a:lnTo>
                    <a:pt x="2588" y="1046"/>
                  </a:lnTo>
                  <a:lnTo>
                    <a:pt x="2564" y="1113"/>
                  </a:lnTo>
                  <a:lnTo>
                    <a:pt x="2536" y="1184"/>
                  </a:lnTo>
                  <a:lnTo>
                    <a:pt x="2505" y="1257"/>
                  </a:lnTo>
                  <a:lnTo>
                    <a:pt x="2469" y="1333"/>
                  </a:lnTo>
                  <a:lnTo>
                    <a:pt x="2429" y="1410"/>
                  </a:lnTo>
                  <a:lnTo>
                    <a:pt x="2384" y="1490"/>
                  </a:lnTo>
                  <a:lnTo>
                    <a:pt x="2335" y="1572"/>
                  </a:lnTo>
                  <a:lnTo>
                    <a:pt x="2280" y="1657"/>
                  </a:lnTo>
                  <a:lnTo>
                    <a:pt x="2220" y="1742"/>
                  </a:lnTo>
                  <a:lnTo>
                    <a:pt x="2155" y="1831"/>
                  </a:lnTo>
                  <a:lnTo>
                    <a:pt x="2084" y="1921"/>
                  </a:lnTo>
                  <a:lnTo>
                    <a:pt x="2008" y="2013"/>
                  </a:lnTo>
                  <a:lnTo>
                    <a:pt x="1925" y="2106"/>
                  </a:lnTo>
                  <a:lnTo>
                    <a:pt x="1839" y="2197"/>
                  </a:lnTo>
                  <a:lnTo>
                    <a:pt x="1755" y="2282"/>
                  </a:lnTo>
                  <a:lnTo>
                    <a:pt x="1673" y="2359"/>
                  </a:lnTo>
                  <a:lnTo>
                    <a:pt x="1593" y="2430"/>
                  </a:lnTo>
                  <a:lnTo>
                    <a:pt x="1513" y="2496"/>
                  </a:lnTo>
                  <a:lnTo>
                    <a:pt x="1437" y="2556"/>
                  </a:lnTo>
                  <a:lnTo>
                    <a:pt x="1362" y="2610"/>
                  </a:lnTo>
                  <a:lnTo>
                    <a:pt x="1289" y="2659"/>
                  </a:lnTo>
                  <a:lnTo>
                    <a:pt x="1217" y="2703"/>
                  </a:lnTo>
                  <a:lnTo>
                    <a:pt x="1148" y="2742"/>
                  </a:lnTo>
                  <a:lnTo>
                    <a:pt x="1082" y="2778"/>
                  </a:lnTo>
                  <a:lnTo>
                    <a:pt x="1017" y="2808"/>
                  </a:lnTo>
                  <a:lnTo>
                    <a:pt x="955" y="2835"/>
                  </a:lnTo>
                  <a:lnTo>
                    <a:pt x="896" y="2858"/>
                  </a:lnTo>
                  <a:lnTo>
                    <a:pt x="838" y="2877"/>
                  </a:lnTo>
                  <a:lnTo>
                    <a:pt x="783" y="2894"/>
                  </a:lnTo>
                  <a:lnTo>
                    <a:pt x="731" y="2907"/>
                  </a:lnTo>
                  <a:lnTo>
                    <a:pt x="681" y="2918"/>
                  </a:lnTo>
                  <a:lnTo>
                    <a:pt x="635" y="2925"/>
                  </a:lnTo>
                  <a:lnTo>
                    <a:pt x="591" y="2932"/>
                  </a:lnTo>
                  <a:lnTo>
                    <a:pt x="550" y="2935"/>
                  </a:lnTo>
                  <a:lnTo>
                    <a:pt x="511" y="2937"/>
                  </a:lnTo>
                  <a:lnTo>
                    <a:pt x="476" y="2938"/>
                  </a:lnTo>
                  <a:lnTo>
                    <a:pt x="476" y="2938"/>
                  </a:lnTo>
                  <a:lnTo>
                    <a:pt x="436" y="2937"/>
                  </a:lnTo>
                  <a:lnTo>
                    <a:pt x="401" y="2935"/>
                  </a:lnTo>
                  <a:lnTo>
                    <a:pt x="371" y="2931"/>
                  </a:lnTo>
                  <a:lnTo>
                    <a:pt x="348" y="2927"/>
                  </a:lnTo>
                  <a:lnTo>
                    <a:pt x="330" y="2924"/>
                  </a:lnTo>
                  <a:lnTo>
                    <a:pt x="318" y="2921"/>
                  </a:lnTo>
                  <a:lnTo>
                    <a:pt x="312" y="2920"/>
                  </a:lnTo>
                  <a:lnTo>
                    <a:pt x="311" y="2919"/>
                  </a:lnTo>
                  <a:lnTo>
                    <a:pt x="305" y="2916"/>
                  </a:lnTo>
                  <a:lnTo>
                    <a:pt x="299" y="2914"/>
                  </a:lnTo>
                  <a:lnTo>
                    <a:pt x="296" y="2912"/>
                  </a:lnTo>
                  <a:lnTo>
                    <a:pt x="291" y="2909"/>
                  </a:lnTo>
                  <a:lnTo>
                    <a:pt x="287" y="2907"/>
                  </a:lnTo>
                  <a:lnTo>
                    <a:pt x="285" y="2905"/>
                  </a:lnTo>
                  <a:lnTo>
                    <a:pt x="282" y="2902"/>
                  </a:lnTo>
                  <a:lnTo>
                    <a:pt x="279" y="2899"/>
                  </a:lnTo>
                  <a:lnTo>
                    <a:pt x="277" y="2897"/>
                  </a:lnTo>
                  <a:lnTo>
                    <a:pt x="274" y="2893"/>
                  </a:lnTo>
                  <a:lnTo>
                    <a:pt x="271" y="2889"/>
                  </a:lnTo>
                  <a:lnTo>
                    <a:pt x="269" y="2888"/>
                  </a:lnTo>
                  <a:lnTo>
                    <a:pt x="221" y="2817"/>
                  </a:lnTo>
                  <a:lnTo>
                    <a:pt x="205" y="2845"/>
                  </a:lnTo>
                  <a:lnTo>
                    <a:pt x="191" y="2875"/>
                  </a:lnTo>
                  <a:lnTo>
                    <a:pt x="179" y="2907"/>
                  </a:lnTo>
                  <a:lnTo>
                    <a:pt x="169" y="2940"/>
                  </a:lnTo>
                  <a:lnTo>
                    <a:pt x="163" y="2974"/>
                  </a:lnTo>
                  <a:lnTo>
                    <a:pt x="161" y="3009"/>
                  </a:lnTo>
                  <a:lnTo>
                    <a:pt x="163" y="3044"/>
                  </a:lnTo>
                  <a:lnTo>
                    <a:pt x="171" y="3080"/>
                  </a:lnTo>
                  <a:lnTo>
                    <a:pt x="185" y="3116"/>
                  </a:lnTo>
                  <a:lnTo>
                    <a:pt x="205" y="3152"/>
                  </a:lnTo>
                  <a:lnTo>
                    <a:pt x="230" y="3187"/>
                  </a:lnTo>
                  <a:lnTo>
                    <a:pt x="260" y="3219"/>
                  </a:lnTo>
                  <a:lnTo>
                    <a:pt x="295" y="3249"/>
                  </a:lnTo>
                  <a:lnTo>
                    <a:pt x="333" y="3275"/>
                  </a:lnTo>
                  <a:lnTo>
                    <a:pt x="375" y="3298"/>
                  </a:lnTo>
                  <a:lnTo>
                    <a:pt x="420" y="3318"/>
                  </a:lnTo>
                  <a:lnTo>
                    <a:pt x="469" y="3335"/>
                  </a:lnTo>
                  <a:lnTo>
                    <a:pt x="520" y="3348"/>
                  </a:lnTo>
                  <a:lnTo>
                    <a:pt x="575" y="3356"/>
                  </a:lnTo>
                  <a:lnTo>
                    <a:pt x="632" y="3362"/>
                  </a:lnTo>
                  <a:lnTo>
                    <a:pt x="690" y="3364"/>
                  </a:lnTo>
                  <a:lnTo>
                    <a:pt x="750" y="3362"/>
                  </a:lnTo>
                  <a:lnTo>
                    <a:pt x="811" y="3355"/>
                  </a:lnTo>
                  <a:lnTo>
                    <a:pt x="874" y="3344"/>
                  </a:lnTo>
                  <a:lnTo>
                    <a:pt x="937" y="3329"/>
                  </a:lnTo>
                  <a:lnTo>
                    <a:pt x="1000" y="3310"/>
                  </a:lnTo>
                  <a:lnTo>
                    <a:pt x="1064" y="3285"/>
                  </a:lnTo>
                  <a:lnTo>
                    <a:pt x="1127" y="3257"/>
                  </a:lnTo>
                  <a:lnTo>
                    <a:pt x="1190" y="3222"/>
                  </a:lnTo>
                  <a:lnTo>
                    <a:pt x="1253" y="3183"/>
                  </a:lnTo>
                  <a:lnTo>
                    <a:pt x="1306" y="3145"/>
                  </a:lnTo>
                  <a:lnTo>
                    <a:pt x="1356" y="3104"/>
                  </a:lnTo>
                  <a:lnTo>
                    <a:pt x="1402" y="3059"/>
                  </a:lnTo>
                  <a:lnTo>
                    <a:pt x="1447" y="3012"/>
                  </a:lnTo>
                  <a:lnTo>
                    <a:pt x="1489" y="2963"/>
                  </a:lnTo>
                  <a:lnTo>
                    <a:pt x="1530" y="2912"/>
                  </a:lnTo>
                  <a:lnTo>
                    <a:pt x="1570" y="2860"/>
                  </a:lnTo>
                  <a:lnTo>
                    <a:pt x="1608" y="2807"/>
                  </a:lnTo>
                  <a:lnTo>
                    <a:pt x="1645" y="2753"/>
                  </a:lnTo>
                  <a:lnTo>
                    <a:pt x="1682" y="2700"/>
                  </a:lnTo>
                  <a:lnTo>
                    <a:pt x="1714" y="2652"/>
                  </a:lnTo>
                  <a:lnTo>
                    <a:pt x="1747" y="2606"/>
                  </a:lnTo>
                  <a:lnTo>
                    <a:pt x="1779" y="2560"/>
                  </a:lnTo>
                  <a:lnTo>
                    <a:pt x="1812" y="2516"/>
                  </a:lnTo>
                  <a:lnTo>
                    <a:pt x="1845" y="2472"/>
                  </a:lnTo>
                  <a:lnTo>
                    <a:pt x="1879" y="2431"/>
                  </a:lnTo>
                  <a:lnTo>
                    <a:pt x="1916" y="2392"/>
                  </a:lnTo>
                  <a:lnTo>
                    <a:pt x="1952" y="2355"/>
                  </a:lnTo>
                  <a:lnTo>
                    <a:pt x="1990" y="2321"/>
                  </a:lnTo>
                  <a:lnTo>
                    <a:pt x="2030" y="2289"/>
                  </a:lnTo>
                  <a:lnTo>
                    <a:pt x="2072" y="2261"/>
                  </a:lnTo>
                  <a:lnTo>
                    <a:pt x="2115" y="2236"/>
                  </a:lnTo>
                  <a:lnTo>
                    <a:pt x="2161" y="2214"/>
                  </a:lnTo>
                  <a:lnTo>
                    <a:pt x="2210" y="2197"/>
                  </a:lnTo>
                  <a:lnTo>
                    <a:pt x="2261" y="2184"/>
                  </a:lnTo>
                  <a:lnTo>
                    <a:pt x="2313" y="2177"/>
                  </a:lnTo>
                  <a:lnTo>
                    <a:pt x="2362" y="2173"/>
                  </a:lnTo>
                  <a:lnTo>
                    <a:pt x="2409" y="2177"/>
                  </a:lnTo>
                  <a:lnTo>
                    <a:pt x="2455" y="2184"/>
                  </a:lnTo>
                  <a:lnTo>
                    <a:pt x="2498" y="2197"/>
                  </a:lnTo>
                  <a:lnTo>
                    <a:pt x="2539" y="2216"/>
                  </a:lnTo>
                  <a:lnTo>
                    <a:pt x="2577" y="2239"/>
                  </a:lnTo>
                  <a:lnTo>
                    <a:pt x="2614" y="2266"/>
                  </a:lnTo>
                  <a:lnTo>
                    <a:pt x="2647" y="2300"/>
                  </a:lnTo>
                  <a:lnTo>
                    <a:pt x="2675" y="2337"/>
                  </a:lnTo>
                  <a:lnTo>
                    <a:pt x="2701" y="2377"/>
                  </a:lnTo>
                  <a:lnTo>
                    <a:pt x="2722" y="2421"/>
                  </a:lnTo>
                  <a:lnTo>
                    <a:pt x="2740" y="2469"/>
                  </a:lnTo>
                  <a:lnTo>
                    <a:pt x="2755" y="2520"/>
                  </a:lnTo>
                  <a:lnTo>
                    <a:pt x="2765" y="2573"/>
                  </a:lnTo>
                  <a:lnTo>
                    <a:pt x="2772" y="2629"/>
                  </a:lnTo>
                  <a:lnTo>
                    <a:pt x="2776" y="2688"/>
                  </a:lnTo>
                  <a:lnTo>
                    <a:pt x="2775" y="2747"/>
                  </a:lnTo>
                  <a:lnTo>
                    <a:pt x="2770" y="2810"/>
                  </a:lnTo>
                  <a:lnTo>
                    <a:pt x="2762" y="2873"/>
                  </a:lnTo>
                  <a:lnTo>
                    <a:pt x="2750" y="2938"/>
                  </a:lnTo>
                  <a:lnTo>
                    <a:pt x="2743" y="2958"/>
                  </a:lnTo>
                  <a:lnTo>
                    <a:pt x="2733" y="2974"/>
                  </a:lnTo>
                  <a:lnTo>
                    <a:pt x="2721" y="2987"/>
                  </a:lnTo>
                  <a:lnTo>
                    <a:pt x="2706" y="2997"/>
                  </a:lnTo>
                  <a:lnTo>
                    <a:pt x="2689" y="3003"/>
                  </a:lnTo>
                  <a:lnTo>
                    <a:pt x="2671" y="3005"/>
                  </a:lnTo>
                  <a:lnTo>
                    <a:pt x="2653" y="3003"/>
                  </a:lnTo>
                  <a:lnTo>
                    <a:pt x="2635" y="2996"/>
                  </a:lnTo>
                  <a:lnTo>
                    <a:pt x="2620" y="2986"/>
                  </a:lnTo>
                  <a:lnTo>
                    <a:pt x="2607" y="2972"/>
                  </a:lnTo>
                  <a:lnTo>
                    <a:pt x="2598" y="2955"/>
                  </a:lnTo>
                  <a:lnTo>
                    <a:pt x="2592" y="2937"/>
                  </a:lnTo>
                  <a:lnTo>
                    <a:pt x="2590" y="2918"/>
                  </a:lnTo>
                  <a:lnTo>
                    <a:pt x="2592" y="2898"/>
                  </a:lnTo>
                  <a:lnTo>
                    <a:pt x="2603" y="2843"/>
                  </a:lnTo>
                  <a:lnTo>
                    <a:pt x="2611" y="2790"/>
                  </a:lnTo>
                  <a:lnTo>
                    <a:pt x="2615" y="2738"/>
                  </a:lnTo>
                  <a:lnTo>
                    <a:pt x="2615" y="2689"/>
                  </a:lnTo>
                  <a:lnTo>
                    <a:pt x="2613" y="2641"/>
                  </a:lnTo>
                  <a:lnTo>
                    <a:pt x="2606" y="2597"/>
                  </a:lnTo>
                  <a:lnTo>
                    <a:pt x="2597" y="2555"/>
                  </a:lnTo>
                  <a:lnTo>
                    <a:pt x="2584" y="2516"/>
                  </a:lnTo>
                  <a:lnTo>
                    <a:pt x="2569" y="2480"/>
                  </a:lnTo>
                  <a:lnTo>
                    <a:pt x="2551" y="2448"/>
                  </a:lnTo>
                  <a:lnTo>
                    <a:pt x="2529" y="2420"/>
                  </a:lnTo>
                  <a:lnTo>
                    <a:pt x="2504" y="2395"/>
                  </a:lnTo>
                  <a:lnTo>
                    <a:pt x="2475" y="2376"/>
                  </a:lnTo>
                  <a:lnTo>
                    <a:pt x="2444" y="2362"/>
                  </a:lnTo>
                  <a:lnTo>
                    <a:pt x="2410" y="2352"/>
                  </a:lnTo>
                  <a:lnTo>
                    <a:pt x="2373" y="2348"/>
                  </a:lnTo>
                  <a:lnTo>
                    <a:pt x="2334" y="2349"/>
                  </a:lnTo>
                  <a:lnTo>
                    <a:pt x="2292" y="2355"/>
                  </a:lnTo>
                  <a:lnTo>
                    <a:pt x="2246" y="2367"/>
                  </a:lnTo>
                  <a:lnTo>
                    <a:pt x="2203" y="2385"/>
                  </a:lnTo>
                  <a:lnTo>
                    <a:pt x="2162" y="2406"/>
                  </a:lnTo>
                  <a:lnTo>
                    <a:pt x="2123" y="2432"/>
                  </a:lnTo>
                  <a:lnTo>
                    <a:pt x="2086" y="2461"/>
                  </a:lnTo>
                  <a:lnTo>
                    <a:pt x="2050" y="2495"/>
                  </a:lnTo>
                  <a:lnTo>
                    <a:pt x="2015" y="2532"/>
                  </a:lnTo>
                  <a:lnTo>
                    <a:pt x="1980" y="2572"/>
                  </a:lnTo>
                  <a:lnTo>
                    <a:pt x="1947" y="2614"/>
                  </a:lnTo>
                  <a:lnTo>
                    <a:pt x="1912" y="2659"/>
                  </a:lnTo>
                  <a:lnTo>
                    <a:pt x="1879" y="2705"/>
                  </a:lnTo>
                  <a:lnTo>
                    <a:pt x="1846" y="2754"/>
                  </a:lnTo>
                  <a:lnTo>
                    <a:pt x="1812" y="2804"/>
                  </a:lnTo>
                  <a:lnTo>
                    <a:pt x="1774" y="2859"/>
                  </a:lnTo>
                  <a:lnTo>
                    <a:pt x="1735" y="2915"/>
                  </a:lnTo>
                  <a:lnTo>
                    <a:pt x="1694" y="2972"/>
                  </a:lnTo>
                  <a:lnTo>
                    <a:pt x="1651" y="3028"/>
                  </a:lnTo>
                  <a:lnTo>
                    <a:pt x="1606" y="3084"/>
                  </a:lnTo>
                  <a:lnTo>
                    <a:pt x="1558" y="3139"/>
                  </a:lnTo>
                  <a:lnTo>
                    <a:pt x="1508" y="3191"/>
                  </a:lnTo>
                  <a:lnTo>
                    <a:pt x="1455" y="3241"/>
                  </a:lnTo>
                  <a:lnTo>
                    <a:pt x="1398" y="3288"/>
                  </a:lnTo>
                  <a:lnTo>
                    <a:pt x="1338" y="3331"/>
                  </a:lnTo>
                  <a:lnTo>
                    <a:pt x="1270" y="3375"/>
                  </a:lnTo>
                  <a:lnTo>
                    <a:pt x="1199" y="3413"/>
                  </a:lnTo>
                  <a:lnTo>
                    <a:pt x="1128" y="3445"/>
                  </a:lnTo>
                  <a:lnTo>
                    <a:pt x="1055" y="3474"/>
                  </a:lnTo>
                  <a:lnTo>
                    <a:pt x="981" y="3497"/>
                  </a:lnTo>
                  <a:lnTo>
                    <a:pt x="907" y="3516"/>
                  </a:lnTo>
                  <a:lnTo>
                    <a:pt x="832" y="3529"/>
                  </a:lnTo>
                  <a:lnTo>
                    <a:pt x="757" y="3536"/>
                  </a:lnTo>
                  <a:lnTo>
                    <a:pt x="683" y="3539"/>
                  </a:lnTo>
                  <a:lnTo>
                    <a:pt x="620" y="3537"/>
                  </a:lnTo>
                  <a:lnTo>
                    <a:pt x="555" y="3531"/>
                  </a:lnTo>
                  <a:lnTo>
                    <a:pt x="492" y="3520"/>
                  </a:lnTo>
                  <a:lnTo>
                    <a:pt x="432" y="3506"/>
                  </a:lnTo>
                  <a:lnTo>
                    <a:pt x="374" y="3486"/>
                  </a:lnTo>
                  <a:lnTo>
                    <a:pt x="320" y="3464"/>
                  </a:lnTo>
                  <a:lnTo>
                    <a:pt x="269" y="3438"/>
                  </a:lnTo>
                  <a:lnTo>
                    <a:pt x="222" y="3407"/>
                  </a:lnTo>
                  <a:lnTo>
                    <a:pt x="178" y="3373"/>
                  </a:lnTo>
                  <a:lnTo>
                    <a:pt x="138" y="3336"/>
                  </a:lnTo>
                  <a:lnTo>
                    <a:pt x="102" y="3295"/>
                  </a:lnTo>
                  <a:lnTo>
                    <a:pt x="71" y="3251"/>
                  </a:lnTo>
                  <a:lnTo>
                    <a:pt x="44" y="3201"/>
                  </a:lnTo>
                  <a:lnTo>
                    <a:pt x="23" y="3153"/>
                  </a:lnTo>
                  <a:lnTo>
                    <a:pt x="10" y="3104"/>
                  </a:lnTo>
                  <a:lnTo>
                    <a:pt x="2" y="3056"/>
                  </a:lnTo>
                  <a:lnTo>
                    <a:pt x="0" y="3007"/>
                  </a:lnTo>
                  <a:lnTo>
                    <a:pt x="2" y="2961"/>
                  </a:lnTo>
                  <a:lnTo>
                    <a:pt x="9" y="2914"/>
                  </a:lnTo>
                  <a:lnTo>
                    <a:pt x="21" y="2870"/>
                  </a:lnTo>
                  <a:lnTo>
                    <a:pt x="35" y="2827"/>
                  </a:lnTo>
                  <a:lnTo>
                    <a:pt x="53" y="2784"/>
                  </a:lnTo>
                  <a:lnTo>
                    <a:pt x="73" y="2744"/>
                  </a:lnTo>
                  <a:lnTo>
                    <a:pt x="95" y="2706"/>
                  </a:lnTo>
                  <a:lnTo>
                    <a:pt x="118" y="2671"/>
                  </a:lnTo>
                  <a:lnTo>
                    <a:pt x="37" y="2552"/>
                  </a:lnTo>
                  <a:lnTo>
                    <a:pt x="21" y="2525"/>
                  </a:lnTo>
                  <a:lnTo>
                    <a:pt x="9" y="2495"/>
                  </a:lnTo>
                  <a:lnTo>
                    <a:pt x="2" y="2465"/>
                  </a:lnTo>
                  <a:lnTo>
                    <a:pt x="0" y="2434"/>
                  </a:lnTo>
                  <a:lnTo>
                    <a:pt x="1" y="2403"/>
                  </a:lnTo>
                  <a:lnTo>
                    <a:pt x="7" y="2373"/>
                  </a:lnTo>
                  <a:lnTo>
                    <a:pt x="18" y="2343"/>
                  </a:lnTo>
                  <a:lnTo>
                    <a:pt x="32" y="2316"/>
                  </a:lnTo>
                  <a:lnTo>
                    <a:pt x="50" y="2291"/>
                  </a:lnTo>
                  <a:lnTo>
                    <a:pt x="72" y="2270"/>
                  </a:lnTo>
                  <a:lnTo>
                    <a:pt x="600" y="1831"/>
                  </a:lnTo>
                  <a:lnTo>
                    <a:pt x="626" y="1813"/>
                  </a:lnTo>
                  <a:lnTo>
                    <a:pt x="654" y="1800"/>
                  </a:lnTo>
                  <a:lnTo>
                    <a:pt x="684" y="1791"/>
                  </a:lnTo>
                  <a:lnTo>
                    <a:pt x="715" y="1789"/>
                  </a:lnTo>
                  <a:lnTo>
                    <a:pt x="744" y="1791"/>
                  </a:lnTo>
                  <a:lnTo>
                    <a:pt x="772" y="1798"/>
                  </a:lnTo>
                  <a:lnTo>
                    <a:pt x="799" y="1810"/>
                  </a:lnTo>
                  <a:lnTo>
                    <a:pt x="823" y="1827"/>
                  </a:lnTo>
                  <a:lnTo>
                    <a:pt x="846" y="1846"/>
                  </a:lnTo>
                  <a:lnTo>
                    <a:pt x="865" y="1870"/>
                  </a:lnTo>
                  <a:lnTo>
                    <a:pt x="1060" y="2151"/>
                  </a:lnTo>
                  <a:lnTo>
                    <a:pt x="1112" y="2123"/>
                  </a:lnTo>
                  <a:lnTo>
                    <a:pt x="1166" y="2092"/>
                  </a:lnTo>
                  <a:lnTo>
                    <a:pt x="1222" y="2056"/>
                  </a:lnTo>
                  <a:lnTo>
                    <a:pt x="1279" y="2016"/>
                  </a:lnTo>
                  <a:lnTo>
                    <a:pt x="1337" y="1971"/>
                  </a:lnTo>
                  <a:lnTo>
                    <a:pt x="1397" y="1921"/>
                  </a:lnTo>
                  <a:lnTo>
                    <a:pt x="1458" y="1866"/>
                  </a:lnTo>
                  <a:lnTo>
                    <a:pt x="1520" y="1804"/>
                  </a:lnTo>
                  <a:lnTo>
                    <a:pt x="1584" y="1737"/>
                  </a:lnTo>
                  <a:lnTo>
                    <a:pt x="1646" y="1666"/>
                  </a:lnTo>
                  <a:lnTo>
                    <a:pt x="1702" y="1597"/>
                  </a:lnTo>
                  <a:lnTo>
                    <a:pt x="1753" y="1530"/>
                  </a:lnTo>
                  <a:lnTo>
                    <a:pt x="1799" y="1464"/>
                  </a:lnTo>
                  <a:lnTo>
                    <a:pt x="1841" y="1400"/>
                  </a:lnTo>
                  <a:lnTo>
                    <a:pt x="1877" y="1337"/>
                  </a:lnTo>
                  <a:lnTo>
                    <a:pt x="1910" y="1276"/>
                  </a:lnTo>
                  <a:lnTo>
                    <a:pt x="1939" y="1217"/>
                  </a:lnTo>
                  <a:lnTo>
                    <a:pt x="1963" y="1159"/>
                  </a:lnTo>
                  <a:lnTo>
                    <a:pt x="1704" y="944"/>
                  </a:lnTo>
                  <a:lnTo>
                    <a:pt x="1681" y="922"/>
                  </a:lnTo>
                  <a:lnTo>
                    <a:pt x="1663" y="897"/>
                  </a:lnTo>
                  <a:lnTo>
                    <a:pt x="1649" y="869"/>
                  </a:lnTo>
                  <a:lnTo>
                    <a:pt x="1639" y="841"/>
                  </a:lnTo>
                  <a:lnTo>
                    <a:pt x="1633" y="810"/>
                  </a:lnTo>
                  <a:lnTo>
                    <a:pt x="1631" y="779"/>
                  </a:lnTo>
                  <a:lnTo>
                    <a:pt x="1633" y="748"/>
                  </a:lnTo>
                  <a:lnTo>
                    <a:pt x="1640" y="717"/>
                  </a:lnTo>
                  <a:lnTo>
                    <a:pt x="1652" y="688"/>
                  </a:lnTo>
                  <a:lnTo>
                    <a:pt x="1668" y="661"/>
                  </a:lnTo>
                  <a:lnTo>
                    <a:pt x="2069" y="82"/>
                  </a:lnTo>
                  <a:lnTo>
                    <a:pt x="2088" y="59"/>
                  </a:lnTo>
                  <a:lnTo>
                    <a:pt x="2110" y="38"/>
                  </a:lnTo>
                  <a:lnTo>
                    <a:pt x="2135" y="22"/>
                  </a:lnTo>
                  <a:lnTo>
                    <a:pt x="2162" y="10"/>
                  </a:lnTo>
                  <a:lnTo>
                    <a:pt x="2190" y="3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7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96344" y="3199859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" y="0"/>
            <a:ext cx="6096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" y="2206208"/>
            <a:ext cx="6096001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7215" y="4739673"/>
            <a:ext cx="3121945" cy="646331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3600" dirty="0">
                <a:ln w="3175">
                  <a:noFill/>
                </a:ln>
                <a:solidFill>
                  <a:prstClr val="white"/>
                </a:solidFill>
              </a:rPr>
              <a:t>Follow Up Tools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5343" y="179896"/>
            <a:ext cx="5751871" cy="6596677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defTabSz="914286">
              <a:spcAft>
                <a:spcPts val="600"/>
              </a:spcAft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Tools for Follow Up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UnFranchise Business Presentation (PPT)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23 minute video (YouTube)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Ticket to the next event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Adding to a FB group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Trial Size Products/Product Catalogs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Power Profiles 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UnFranchise® Owner Magazine 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Global Annual Report 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About MA (download)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Websites </a:t>
            </a:r>
            <a:r>
              <a:rPr lang="en-US" sz="2000" dirty="0">
                <a:ln w="3175">
                  <a:noFill/>
                </a:ln>
                <a:solidFill>
                  <a:prstClr val="white"/>
                </a:solidFill>
              </a:rPr>
              <a:t>(SHOP.COM, </a:t>
            </a:r>
            <a:r>
              <a:rPr lang="en-US" sz="2000" dirty="0" err="1">
                <a:ln w="3175">
                  <a:noFill/>
                </a:ln>
                <a:solidFill>
                  <a:prstClr val="white"/>
                </a:solidFill>
              </a:rPr>
              <a:t>MotivesCosmetics.com</a:t>
            </a:r>
            <a:r>
              <a:rPr lang="en-US" sz="2000" dirty="0">
                <a:ln w="3175">
                  <a:noFill/>
                </a:ln>
                <a:solidFill>
                  <a:prstClr val="white"/>
                </a:solidFill>
              </a:rPr>
              <a:t>, etc.)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 err="1">
                <a:ln w="3175">
                  <a:noFill/>
                </a:ln>
                <a:solidFill>
                  <a:prstClr val="white"/>
                </a:solidFill>
              </a:rPr>
              <a:t>Marketamerica.com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  </a:t>
            </a:r>
          </a:p>
          <a:p>
            <a:pPr marL="342858" indent="-342858" defTabSz="91428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Home Shopping List / </a:t>
            </a:r>
            <a:b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</a:b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Shopping Annuity® Assessment</a:t>
            </a:r>
          </a:p>
        </p:txBody>
      </p:sp>
    </p:spTree>
    <p:extLst>
      <p:ext uri="{BB962C8B-B14F-4D97-AF65-F5344CB8AC3E}">
        <p14:creationId xmlns:p14="http://schemas.microsoft.com/office/powerpoint/2010/main" val="29083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629589" y="304803"/>
            <a:ext cx="8679304" cy="41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67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How to use a high level skill person to close the prospect or move them forward  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33974" y="4921777"/>
            <a:ext cx="82705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7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3 – Way Calls</a:t>
            </a:r>
          </a:p>
        </p:txBody>
      </p:sp>
    </p:spTree>
    <p:extLst>
      <p:ext uri="{BB962C8B-B14F-4D97-AF65-F5344CB8AC3E}">
        <p14:creationId xmlns:p14="http://schemas.microsoft.com/office/powerpoint/2010/main" val="20032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944389" y="1264171"/>
            <a:ext cx="8270543" cy="41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67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How to create urgency to get someone to make a decision</a:t>
            </a:r>
          </a:p>
        </p:txBody>
      </p:sp>
    </p:spTree>
    <p:extLst>
      <p:ext uri="{BB962C8B-B14F-4D97-AF65-F5344CB8AC3E}">
        <p14:creationId xmlns:p14="http://schemas.microsoft.com/office/powerpoint/2010/main" val="9528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327" y="2473139"/>
            <a:ext cx="6200736" cy="1938992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defTabSz="914286">
              <a:defRPr/>
            </a:pPr>
            <a:r>
              <a:rPr lang="en-US" sz="6000" kern="0" cap="all" dirty="0">
                <a:ln>
                  <a:solidFill>
                    <a:srgbClr val="9F0052">
                      <a:lumMod val="50000"/>
                    </a:srgbClr>
                  </a:solidFill>
                </a:ln>
                <a:solidFill>
                  <a:srgbClr val="9F0052">
                    <a:lumMod val="50000"/>
                  </a:srgbClr>
                </a:solidFill>
              </a:rPr>
              <a:t>The fortune is in</a:t>
            </a:r>
          </a:p>
          <a:p>
            <a:pPr defTabSz="914286">
              <a:defRPr/>
            </a:pPr>
            <a:r>
              <a:rPr lang="en-US" sz="6000" kern="0" cap="all" dirty="0">
                <a:ln>
                  <a:solidFill>
                    <a:srgbClr val="9F0052">
                      <a:lumMod val="50000"/>
                    </a:srgbClr>
                  </a:solidFill>
                </a:ln>
                <a:solidFill>
                  <a:srgbClr val="9F0052">
                    <a:lumMod val="50000"/>
                  </a:srgbClr>
                </a:solidFill>
              </a:rPr>
              <a:t>The Follow Up!  </a:t>
            </a:r>
            <a:endParaRPr lang="en-US" sz="6000" kern="0" dirty="0">
              <a:ln>
                <a:solidFill>
                  <a:srgbClr val="9F0052">
                    <a:lumMod val="50000"/>
                  </a:srgbClr>
                </a:solidFill>
              </a:ln>
              <a:solidFill>
                <a:srgbClr val="9F00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4" name="Text Box 4"/>
          <p:cNvSpPr txBox="1">
            <a:spLocks noChangeArrowheads="1"/>
          </p:cNvSpPr>
          <p:nvPr/>
        </p:nvSpPr>
        <p:spPr bwMode="auto">
          <a:xfrm>
            <a:off x="6" y="213111"/>
            <a:ext cx="10319479" cy="86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4400" dirty="0">
                <a:solidFill>
                  <a:prstClr val="black"/>
                </a:solidFill>
              </a:rPr>
              <a:t>Do your prospects end up in the Prospect Protection Plan?</a:t>
            </a:r>
          </a:p>
          <a:p>
            <a:pPr algn="ctr" defTabSz="914286"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</a:rPr>
              <a:t>(You can’t get in touch with them)</a:t>
            </a:r>
          </a:p>
          <a:p>
            <a:pPr algn="ctr" defTabSz="914286">
              <a:spcBef>
                <a:spcPct val="50000"/>
              </a:spcBef>
              <a:defRPr/>
            </a:pPr>
            <a:r>
              <a:rPr lang="en-US" sz="4400" dirty="0">
                <a:solidFill>
                  <a:prstClr val="black"/>
                </a:solidFill>
              </a:rPr>
              <a:t>If they do, it can happen because of what you </a:t>
            </a:r>
            <a:r>
              <a:rPr lang="en-US" sz="4400" u="sng" dirty="0">
                <a:solidFill>
                  <a:prstClr val="black"/>
                </a:solidFill>
              </a:rPr>
              <a:t>are</a:t>
            </a:r>
            <a:r>
              <a:rPr lang="en-US" sz="4400" dirty="0">
                <a:solidFill>
                  <a:prstClr val="black"/>
                </a:solidFill>
              </a:rPr>
              <a:t> or what you </a:t>
            </a:r>
            <a:r>
              <a:rPr lang="en-US" sz="4400" u="sng" dirty="0">
                <a:solidFill>
                  <a:prstClr val="black"/>
                </a:solidFill>
              </a:rPr>
              <a:t>are not </a:t>
            </a:r>
            <a:r>
              <a:rPr lang="en-US" sz="4400" dirty="0">
                <a:solidFill>
                  <a:prstClr val="black"/>
                </a:solidFill>
              </a:rPr>
              <a:t>saying to them!</a:t>
            </a:r>
          </a:p>
          <a:p>
            <a:pPr algn="ctr" defTabSz="914286">
              <a:spcBef>
                <a:spcPct val="50000"/>
              </a:spcBef>
              <a:defRPr/>
            </a:pPr>
            <a:r>
              <a:rPr lang="en-US" sz="4400" dirty="0">
                <a:solidFill>
                  <a:prstClr val="black"/>
                </a:solidFill>
              </a:rPr>
              <a:t>Too much time has gone by!</a:t>
            </a:r>
          </a:p>
          <a:p>
            <a:pPr algn="ctr" defTabSz="914286">
              <a:spcBef>
                <a:spcPct val="50000"/>
              </a:spcBef>
              <a:defRPr/>
            </a:pPr>
            <a:r>
              <a:rPr lang="en-US" sz="4400" dirty="0">
                <a:solidFill>
                  <a:prstClr val="black"/>
                </a:solidFill>
              </a:rPr>
              <a:t>(thermometer)</a:t>
            </a:r>
          </a:p>
          <a:p>
            <a:pPr algn="ctr" defTabSz="914286">
              <a:spcBef>
                <a:spcPct val="50000"/>
              </a:spcBef>
              <a:defRPr/>
            </a:pPr>
            <a:endParaRPr lang="en-US" sz="4800" dirty="0">
              <a:solidFill>
                <a:prstClr val="black"/>
              </a:solidFill>
            </a:endParaRPr>
          </a:p>
          <a:p>
            <a:pPr algn="ctr" defTabSz="914286">
              <a:spcBef>
                <a:spcPct val="50000"/>
              </a:spcBef>
              <a:defRPr/>
            </a:pP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69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69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69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69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4469" y="1635183"/>
            <a:ext cx="9105899" cy="388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long do I keep calling someone who stopped returning calls?</a:t>
            </a:r>
          </a:p>
          <a:p>
            <a:pPr algn="ctr" defTabSz="914286">
              <a:spcBef>
                <a:spcPct val="50000"/>
              </a:spcBef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en-US" sz="67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Three Strikes and Out!!</a:t>
            </a:r>
          </a:p>
        </p:txBody>
      </p:sp>
    </p:spTree>
    <p:extLst>
      <p:ext uri="{BB962C8B-B14F-4D97-AF65-F5344CB8AC3E}">
        <p14:creationId xmlns:p14="http://schemas.microsoft.com/office/powerpoint/2010/main" val="10612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083" y="1000390"/>
            <a:ext cx="10209847" cy="1015663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6000" kern="0" cap="all" dirty="0">
                <a:ln>
                  <a:solidFill>
                    <a:srgbClr val="9F0052">
                      <a:lumMod val="50000"/>
                    </a:srgbClr>
                  </a:solidFill>
                </a:ln>
                <a:solidFill>
                  <a:srgbClr val="9F0052">
                    <a:lumMod val="50000"/>
                  </a:srgbClr>
                </a:solidFill>
                <a:latin typeface="Calibri"/>
              </a:rPr>
              <a:t>Follow Up and duplication </a:t>
            </a:r>
            <a:endParaRPr lang="en-US" sz="6000" kern="0" dirty="0">
              <a:ln>
                <a:solidFill>
                  <a:srgbClr val="9F0052">
                    <a:lumMod val="50000"/>
                  </a:srgbClr>
                </a:solidFill>
              </a:ln>
              <a:solidFill>
                <a:srgbClr val="9F0052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26953" y="2506717"/>
            <a:ext cx="3011215" cy="3570888"/>
            <a:chOff x="1072055" y="2506717"/>
            <a:chExt cx="3011215" cy="3570888"/>
          </a:xfrm>
        </p:grpSpPr>
        <p:sp>
          <p:nvSpPr>
            <p:cNvPr id="3" name="Rectangle 2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/>
                </a:rPr>
                <a:t>Follow Up with customers </a:t>
              </a:r>
            </a:p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/>
                </a:rPr>
                <a:t>and potential customers</a:t>
              </a:r>
              <a:br>
                <a:rPr lang="en-US" kern="0" dirty="0">
                  <a:solidFill>
                    <a:srgbClr val="FFFFFF"/>
                  </a:solidFill>
                  <a:latin typeface="Calibri"/>
                </a:rPr>
              </a:br>
              <a:endParaRPr lang="en-US" kern="0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91606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90565" y="2506730"/>
            <a:ext cx="3011215" cy="3570889"/>
            <a:chOff x="4235668" y="2506716"/>
            <a:chExt cx="3011215" cy="3570889"/>
          </a:xfrm>
        </p:grpSpPr>
        <p:sp>
          <p:nvSpPr>
            <p:cNvPr id="4" name="Rectangle 3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/>
                </a:rPr>
                <a:t>Follow Up with prospects</a:t>
              </a:r>
              <a:br>
                <a:rPr lang="en-US" kern="0" dirty="0">
                  <a:solidFill>
                    <a:srgbClr val="FFFFFF"/>
                  </a:solidFill>
                  <a:latin typeface="Calibri"/>
                </a:rPr>
              </a:br>
              <a:endParaRPr lang="en-US" kern="0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54005" y="2506730"/>
            <a:ext cx="3011216" cy="3570889"/>
            <a:chOff x="7399281" y="2506716"/>
            <a:chExt cx="3011216" cy="3570889"/>
          </a:xfrm>
        </p:grpSpPr>
        <p:sp>
          <p:nvSpPr>
            <p:cNvPr id="5" name="Rectangle 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/>
                </a:rPr>
                <a:t>Follow Up with new </a:t>
              </a:r>
            </a:p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/>
                </a:rPr>
                <a:t>business partners to </a:t>
              </a:r>
              <a:br>
                <a:rPr lang="en-US" kern="0" dirty="0">
                  <a:solidFill>
                    <a:srgbClr val="FFFFFF"/>
                  </a:solidFill>
                  <a:latin typeface="Calibri"/>
                </a:rPr>
              </a:br>
              <a:r>
                <a:rPr lang="en-US" kern="0" dirty="0">
                  <a:solidFill>
                    <a:srgbClr val="FFFFFF"/>
                  </a:solidFill>
                  <a:latin typeface="Calibri"/>
                </a:rPr>
                <a:t>create duplication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41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5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" y="533470"/>
            <a:ext cx="12192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17600" y="5390449"/>
            <a:ext cx="10261600" cy="1599016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914286"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</a:rPr>
              <a:t>We Get So Excited to Recruit a New Business Partner!</a:t>
            </a:r>
          </a:p>
        </p:txBody>
      </p:sp>
    </p:spTree>
    <p:extLst>
      <p:ext uri="{BB962C8B-B14F-4D97-AF65-F5344CB8AC3E}">
        <p14:creationId xmlns:p14="http://schemas.microsoft.com/office/powerpoint/2010/main" val="1406830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364" y="748149"/>
            <a:ext cx="4447309" cy="5355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defTabSz="914286">
              <a:lnSpc>
                <a:spcPct val="90000"/>
              </a:lnSpc>
              <a:defRPr/>
            </a:pPr>
            <a:r>
              <a:rPr lang="en-US" sz="3200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Pre Registration Email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98" y="0"/>
            <a:ext cx="596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5844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78" y="2593567"/>
            <a:ext cx="7354456" cy="427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69298" y="1690784"/>
            <a:ext cx="292714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913765">
              <a:defRPr/>
            </a:pPr>
            <a:r>
              <a:rPr lang="en-US" sz="2800">
                <a:solidFill>
                  <a:prstClr val="white"/>
                </a:solidFill>
              </a:rPr>
              <a:t>SKU 2188_HKLS18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902" y="389603"/>
            <a:ext cx="4562591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3200">
                <a:solidFill>
                  <a:prstClr val="white"/>
                </a:solidFill>
              </a:rPr>
              <a:t>19 – 21 October 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2514" y="660396"/>
            <a:ext cx="455503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HONG KONG</a:t>
            </a:r>
          </a:p>
          <a:p>
            <a:pPr defTabSz="913765">
              <a:defRPr/>
            </a:pP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</a:p>
          <a:p>
            <a:pPr defTabSz="913765">
              <a:defRPr/>
            </a:pPr>
            <a:r>
              <a:rPr lang="en-US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pic>
        <p:nvPicPr>
          <p:cNvPr id="18" name="Picture 17" descr="60941-mys-eng-2018-southeast-asia-convention-program (5)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6" t="26762" r="29160" b="26797"/>
          <a:stretch/>
        </p:blipFill>
        <p:spPr>
          <a:xfrm>
            <a:off x="1" y="2948152"/>
            <a:ext cx="4822512" cy="3909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514" y="0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>
              <a:defRPr/>
            </a:pPr>
            <a:r>
              <a:rPr lang="en-US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59697" y="1598274"/>
            <a:ext cx="2823972" cy="1417320"/>
            <a:chOff x="3576828" y="2164080"/>
            <a:chExt cx="5343144" cy="2834640"/>
          </a:xfrm>
        </p:grpSpPr>
        <p:pic>
          <p:nvPicPr>
            <p:cNvPr id="34818" name="Picture 2" descr="M:\Events\Convention\Leadership School\LS2018\Ticket\TICKET fron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1565">
              <a:off x="3576828" y="2164080"/>
              <a:ext cx="5038344" cy="2529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M:\Events\Convention\Leadership School\LS2018\Ticket\TICKET fron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75417">
              <a:off x="3729228" y="2316480"/>
              <a:ext cx="5038344" cy="2529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M:\Events\Convention\Leadership School\LS2018\Ticket\TICKET fron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80221">
              <a:off x="3881628" y="2468880"/>
              <a:ext cx="5038344" cy="2529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68B440-A6BC-C441-AFB9-2E9A05910B2A}"/>
              </a:ext>
            </a:extLst>
          </p:cNvPr>
          <p:cNvSpPr txBox="1"/>
          <p:nvPr/>
        </p:nvSpPr>
        <p:spPr>
          <a:xfrm>
            <a:off x="6562806" y="-1100041"/>
            <a:ext cx="4512923" cy="707882"/>
          </a:xfrm>
          <a:prstGeom prst="rect">
            <a:avLst/>
          </a:prstGeom>
          <a:noFill/>
        </p:spPr>
        <p:txBody>
          <a:bodyPr wrap="square" lIns="91394" tIns="45718" rIns="91394" bIns="45718" rtlCol="0">
            <a:spAutoFit/>
          </a:bodyPr>
          <a:lstStyle/>
          <a:p>
            <a:pPr algn="ctr" defTabSz="913878"/>
            <a:r>
              <a:rPr lang="en-US" sz="4000" b="1" dirty="0">
                <a:solidFill>
                  <a:srgbClr val="FFFFFF"/>
                </a:solidFill>
                <a:highlight>
                  <a:srgbClr val="FF0000"/>
                </a:highlight>
              </a:rPr>
              <a:t>VENUE PICTURE</a:t>
            </a:r>
          </a:p>
        </p:txBody>
      </p:sp>
    </p:spTree>
    <p:extLst>
      <p:ext uri="{BB962C8B-B14F-4D97-AF65-F5344CB8AC3E}">
        <p14:creationId xmlns:p14="http://schemas.microsoft.com/office/powerpoint/2010/main" val="3778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0831" y="2207181"/>
            <a:ext cx="7541172" cy="258554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1198383" defTabSz="914286">
              <a:defRPr/>
            </a:pPr>
            <a:r>
              <a:rPr lang="en-US" sz="28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The Getting Started Guide is your roadmap for your first year as an UnFranchise</a:t>
            </a:r>
            <a:r>
              <a:rPr lang="en-US" sz="2800" kern="0" dirty="0">
                <a:ln w="3175">
                  <a:noFill/>
                </a:ln>
                <a:solidFill>
                  <a:prstClr val="white"/>
                </a:solidFill>
                <a:latin typeface="Calibri"/>
              </a:rPr>
              <a:t>®</a:t>
            </a:r>
            <a:r>
              <a:rPr lang="en-US" sz="28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 Owner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49" y="682396"/>
            <a:ext cx="4167311" cy="5392989"/>
          </a:xfrm>
          <a:prstGeom prst="rect">
            <a:avLst/>
          </a:prstGeom>
          <a:scene3d>
            <a:camera prst="perspectiveRight"/>
            <a:lightRig rig="threePt" dir="t"/>
          </a:scene3d>
          <a:sp3d extrusionH="165100"/>
        </p:spPr>
      </p:pic>
    </p:spTree>
    <p:extLst>
      <p:ext uri="{BB962C8B-B14F-4D97-AF65-F5344CB8AC3E}">
        <p14:creationId xmlns:p14="http://schemas.microsoft.com/office/powerpoint/2010/main" val="12692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1" y="0"/>
            <a:ext cx="5299363" cy="6858000"/>
          </a:xfrm>
          <a:prstGeom prst="rect">
            <a:avLst/>
          </a:prstGeom>
          <a:ln>
            <a:solidFill>
              <a:srgbClr val="00A7CA"/>
            </a:solidFill>
          </a:ln>
        </p:spPr>
      </p:pic>
    </p:spTree>
    <p:extLst>
      <p:ext uri="{BB962C8B-B14F-4D97-AF65-F5344CB8AC3E}">
        <p14:creationId xmlns:p14="http://schemas.microsoft.com/office/powerpoint/2010/main" val="98849365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40" y="0"/>
            <a:ext cx="540132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094" y="914406"/>
            <a:ext cx="2541249" cy="205801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02177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1" y="7"/>
            <a:ext cx="5299363" cy="6857999"/>
          </a:xfrm>
          <a:prstGeom prst="rect">
            <a:avLst/>
          </a:prstGeom>
          <a:ln>
            <a:solidFill>
              <a:srgbClr val="00A7CA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t="14645" r="50101" b="61093"/>
          <a:stretch/>
        </p:blipFill>
        <p:spPr>
          <a:xfrm>
            <a:off x="3822493" y="1004343"/>
            <a:ext cx="2263515" cy="16639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179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083" y="1000390"/>
            <a:ext cx="10209847" cy="1015663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6000" kern="0" cap="all" dirty="0">
                <a:ln>
                  <a:solidFill>
                    <a:srgbClr val="9F0052">
                      <a:lumMod val="50000"/>
                    </a:srgbClr>
                  </a:solidFill>
                </a:ln>
                <a:solidFill>
                  <a:srgbClr val="9F0052">
                    <a:lumMod val="50000"/>
                  </a:srgbClr>
                </a:solidFill>
              </a:rPr>
              <a:t>Follow Up and duplication </a:t>
            </a:r>
            <a:endParaRPr lang="en-US" sz="6000" kern="0" dirty="0">
              <a:ln>
                <a:solidFill>
                  <a:srgbClr val="9F0052">
                    <a:lumMod val="50000"/>
                  </a:srgbClr>
                </a:solidFill>
              </a:ln>
              <a:solidFill>
                <a:srgbClr val="9F0052">
                  <a:lumMod val="50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26953" y="2506717"/>
            <a:ext cx="3011215" cy="3570888"/>
            <a:chOff x="1072055" y="2506717"/>
            <a:chExt cx="3011215" cy="3570888"/>
          </a:xfrm>
        </p:grpSpPr>
        <p:sp>
          <p:nvSpPr>
            <p:cNvPr id="3" name="Rectangle 2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Follow Up with customers </a:t>
              </a:r>
            </a:p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and potential customers</a:t>
              </a:r>
              <a:br>
                <a:rPr lang="en-US" kern="0" dirty="0">
                  <a:solidFill>
                    <a:srgbClr val="FFFFFF"/>
                  </a:solidFill>
                </a:rPr>
              </a:br>
              <a:endParaRPr lang="en-US" kern="0" dirty="0">
                <a:solidFill>
                  <a:srgbClr val="FFFFFF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91606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90565" y="2506730"/>
            <a:ext cx="3011215" cy="3570889"/>
            <a:chOff x="4235668" y="2506716"/>
            <a:chExt cx="3011215" cy="3570889"/>
          </a:xfrm>
        </p:grpSpPr>
        <p:sp>
          <p:nvSpPr>
            <p:cNvPr id="4" name="Rectangle 3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Follow Up with prospects</a:t>
              </a:r>
              <a:br>
                <a:rPr lang="en-US" kern="0" dirty="0">
                  <a:solidFill>
                    <a:srgbClr val="FFFFFF"/>
                  </a:solidFill>
                </a:rPr>
              </a:br>
              <a:endParaRPr lang="en-US" kern="0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54005" y="2506730"/>
            <a:ext cx="3011216" cy="3570889"/>
            <a:chOff x="7399281" y="2506716"/>
            <a:chExt cx="3011216" cy="3570889"/>
          </a:xfrm>
        </p:grpSpPr>
        <p:sp>
          <p:nvSpPr>
            <p:cNvPr id="5" name="Rectangle 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Follow Up with new </a:t>
              </a:r>
            </a:p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business partners to </a:t>
              </a:r>
              <a:br>
                <a:rPr lang="en-US" kern="0" dirty="0">
                  <a:solidFill>
                    <a:srgbClr val="FFFFFF"/>
                  </a:solidFill>
                </a:rPr>
              </a:br>
              <a:r>
                <a:rPr lang="en-US" kern="0" dirty="0">
                  <a:solidFill>
                    <a:srgbClr val="FFFFFF"/>
                  </a:solidFill>
                </a:rPr>
                <a:t>create duplication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6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/>
          <a:stretch/>
        </p:blipFill>
        <p:spPr>
          <a:xfrm>
            <a:off x="6" y="-697"/>
            <a:ext cx="5688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8053" y="3248865"/>
            <a:ext cx="6858001" cy="436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6" y="3294999"/>
            <a:ext cx="5688809" cy="3563007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50000"/>
                </a:schemeClr>
              </a:gs>
              <a:gs pos="50000">
                <a:schemeClr val="accent3">
                  <a:lumMod val="75000"/>
                  <a:alpha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" y="5076829"/>
            <a:ext cx="5688809" cy="954107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2800" cap="all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Develop a Retail Customer Base </a:t>
            </a:r>
            <a:br>
              <a:rPr lang="en-US" sz="2800" cap="all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800" cap="all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with Your New Partner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9187" y="864583"/>
            <a:ext cx="6006752" cy="14701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63493" algn="ctr" defTabSz="914286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Replace products they are currently purchasing with branded products using the Home Shopping List and Shopping Advisor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9187" y="2725715"/>
            <a:ext cx="6006752" cy="13672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63493" algn="ctr" defTabSz="914286">
              <a:spcBef>
                <a:spcPts val="1600"/>
              </a:spcBef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Teach them how to introduce potential </a:t>
            </a:r>
            <a:b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customers to their SHOP.COM website through the "Invite Friends" tool</a:t>
            </a:r>
          </a:p>
        </p:txBody>
      </p:sp>
      <p:sp>
        <p:nvSpPr>
          <p:cNvPr id="9" name="Rectangle 8"/>
          <p:cNvSpPr/>
          <p:nvPr/>
        </p:nvSpPr>
        <p:spPr>
          <a:xfrm>
            <a:off x="5909187" y="4483873"/>
            <a:ext cx="6006752" cy="13678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63493" algn="ctr" defTabSz="914286">
              <a:spcBef>
                <a:spcPts val="1600"/>
              </a:spcBef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Schedule a Product Preview or SHOP.COM </a:t>
            </a:r>
            <a:b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website overview within the first month of </a:t>
            </a:r>
            <a:b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starting their business</a:t>
            </a:r>
          </a:p>
        </p:txBody>
      </p:sp>
    </p:spTree>
    <p:extLst>
      <p:ext uri="{BB962C8B-B14F-4D97-AF65-F5344CB8AC3E}">
        <p14:creationId xmlns:p14="http://schemas.microsoft.com/office/powerpoint/2010/main" val="21791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1" y="3"/>
            <a:ext cx="5297980" cy="6857996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6464036" y="2151737"/>
            <a:ext cx="5076497" cy="255454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defTabSz="914286">
              <a:defRPr/>
            </a:pPr>
            <a:r>
              <a:rPr lang="en-US" sz="4000" kern="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"/>
                <a:ea typeface="ＭＳ Ｐゴシック" pitchFamily="1" charset="-128"/>
              </a:rPr>
              <a:t>Develop a Possibilities List of 60-200 names with your new partner</a:t>
            </a:r>
          </a:p>
        </p:txBody>
      </p:sp>
    </p:spTree>
    <p:extLst>
      <p:ext uri="{BB962C8B-B14F-4D97-AF65-F5344CB8AC3E}">
        <p14:creationId xmlns:p14="http://schemas.microsoft.com/office/powerpoint/2010/main" val="27008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9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30623" y="1544640"/>
            <a:ext cx="3591583" cy="933589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5500" kern="0" cap="all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 Light" panose="020F0302020204030204"/>
              </a:rPr>
              <a:t>Follow UP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14957" y="2801197"/>
            <a:ext cx="4271751" cy="1319787"/>
          </a:xfrm>
          <a:prstGeom prst="roundRect">
            <a:avLst>
              <a:gd name="adj" fmla="val 64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Spend time reviewing SHOP.COM and UnFranchise</a:t>
            </a:r>
            <a:r>
              <a:rPr lang="en-US" kern="0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Times New Roman" pitchFamily="18" charset="0"/>
              </a:rPr>
              <a:t>®</a:t>
            </a:r>
            <a:r>
              <a:rPr lang="en-US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 Business Account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14957" y="4317065"/>
            <a:ext cx="4271751" cy="1319787"/>
          </a:xfrm>
          <a:prstGeom prst="roundRect">
            <a:avLst>
              <a:gd name="adj" fmla="val 648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Review Help &amp; Training section in the UnFranchise Business Account</a:t>
            </a:r>
          </a:p>
        </p:txBody>
      </p:sp>
    </p:spTree>
    <p:extLst>
      <p:ext uri="{BB962C8B-B14F-4D97-AF65-F5344CB8AC3E}">
        <p14:creationId xmlns:p14="http://schemas.microsoft.com/office/powerpoint/2010/main" val="6952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2645" y="3216172"/>
            <a:ext cx="6858001" cy="425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575441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" y="7"/>
            <a:ext cx="5754415" cy="35630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" y="902816"/>
            <a:ext cx="5754415" cy="584773"/>
          </a:xfrm>
          <a:prstGeom prst="rect">
            <a:avLst/>
          </a:prstGeom>
        </p:spPr>
        <p:txBody>
          <a:bodyPr wrap="square" lIns="89840" tIns="45718" rIns="89840" bIns="45718">
            <a:spAutoFit/>
          </a:bodyPr>
          <a:lstStyle/>
          <a:p>
            <a:pPr algn="ctr" defTabSz="896332">
              <a:defRPr/>
            </a:pPr>
            <a:r>
              <a:rPr lang="en-US" sz="320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Follow Up on Prospecting</a:t>
            </a:r>
            <a:endParaRPr lang="en-US" sz="8000" kern="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  <a:ea typeface="MS PGothic" charset="0"/>
              <a:cs typeface="MS PGothic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432503" y="1481840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32503" y="2858991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32503" y="3903743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32331" y="747099"/>
            <a:ext cx="4178520" cy="42473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0" lvl="1" defTabSz="914286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Review Possibility List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32331" y="1791853"/>
            <a:ext cx="4776952" cy="757131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0" lvl="1" defTabSz="914286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Determine Top 10 prospects with your new partner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2337" y="3169003"/>
            <a:ext cx="5654567" cy="42473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0" lvl="1" defTabSz="914286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Decide on Approaches for Top 10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32331" y="4292583"/>
            <a:ext cx="3378420" cy="42473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0" lvl="1" defTabSz="914286">
              <a:lnSpc>
                <a:spcPct val="90000"/>
              </a:lnSpc>
              <a:spcBef>
                <a:spcPts val="1600"/>
              </a:spcBef>
              <a:defRPr/>
            </a:pPr>
            <a:r>
              <a:rPr lang="en-US" sz="2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Develop answers to: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32496" y="5027657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lvl="3" algn="ctr" defTabSz="914286">
              <a:defRPr/>
            </a:pPr>
            <a:r>
              <a:rPr lang="en-US" sz="1600" kern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What do </a:t>
            </a:r>
          </a:p>
          <a:p>
            <a:pPr marL="0" lvl="3" algn="ctr" defTabSz="914286">
              <a:defRPr/>
            </a:pPr>
            <a:r>
              <a:rPr lang="en-US" sz="1600" kern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you do?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67088" y="5027655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1600" kern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What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01516" y="5027654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r>
              <a:rPr lang="en-US" sz="1600" kern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Your reason why</a:t>
            </a:r>
          </a:p>
        </p:txBody>
      </p:sp>
    </p:spTree>
    <p:extLst>
      <p:ext uri="{BB962C8B-B14F-4D97-AF65-F5344CB8AC3E}">
        <p14:creationId xmlns:p14="http://schemas.microsoft.com/office/powerpoint/2010/main" val="27923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286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2157" y="4798496"/>
            <a:ext cx="9207691" cy="1200329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 defTabSz="896332">
              <a:spcBef>
                <a:spcPct val="50000"/>
              </a:spcBef>
              <a:defRPr/>
            </a:pPr>
            <a:r>
              <a:rPr lang="en-US" sz="360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ea typeface="ＭＳ Ｐゴシック" charset="0"/>
                <a:cs typeface="Arial" charset="0"/>
              </a:rPr>
              <a:t>Schedule Call Workshops and 3-Way Calls to Introduce the Business </a:t>
            </a:r>
          </a:p>
        </p:txBody>
      </p:sp>
    </p:spTree>
    <p:extLst>
      <p:ext uri="{BB962C8B-B14F-4D97-AF65-F5344CB8AC3E}">
        <p14:creationId xmlns:p14="http://schemas.microsoft.com/office/powerpoint/2010/main" val="9818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030991" y="201120"/>
            <a:ext cx="10160000" cy="510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4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Are You Mentally Tough Enough?</a:t>
            </a:r>
          </a:p>
          <a:p>
            <a:pPr algn="ctr" defTabSz="60154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Use the GMTSS to Teach, Train and Retain</a:t>
            </a:r>
          </a:p>
        </p:txBody>
      </p:sp>
    </p:spTree>
    <p:extLst>
      <p:ext uri="{BB962C8B-B14F-4D97-AF65-F5344CB8AC3E}">
        <p14:creationId xmlns:p14="http://schemas.microsoft.com/office/powerpoint/2010/main" val="291413695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Text Box 2"/>
          <p:cNvSpPr txBox="1">
            <a:spLocks noChangeArrowheads="1"/>
          </p:cNvSpPr>
          <p:nvPr/>
        </p:nvSpPr>
        <p:spPr bwMode="auto">
          <a:xfrm>
            <a:off x="1117600" y="76200"/>
            <a:ext cx="11277600" cy="71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01" tIns="60250" rIns="120501" bIns="60250">
            <a:spAutoFit/>
          </a:bodyPr>
          <a:lstStyle/>
          <a:p>
            <a:pPr algn="ctr" defTabSz="601540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What are you going to do get there?</a:t>
            </a:r>
          </a:p>
          <a:p>
            <a:pPr defTabSz="60154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Local Seminars (Scheduled)</a:t>
            </a:r>
          </a:p>
          <a:p>
            <a:pPr defTabSz="60154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UPB’s </a:t>
            </a:r>
          </a:p>
          <a:p>
            <a:pPr defTabSz="60154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District Convention</a:t>
            </a:r>
          </a:p>
          <a:p>
            <a:pPr defTabSz="60154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International Convention </a:t>
            </a:r>
          </a:p>
          <a:p>
            <a:pPr defTabSz="60154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World Conference</a:t>
            </a:r>
          </a:p>
          <a:p>
            <a:pPr defTabSz="60154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NUOT, B5, ECCT </a:t>
            </a:r>
          </a:p>
          <a:p>
            <a:pPr defTabSz="60154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Product Trainings </a:t>
            </a:r>
          </a:p>
          <a:p>
            <a:pPr marL="450807" indent="-450807" defTabSz="601540">
              <a:spcBef>
                <a:spcPct val="50000"/>
              </a:spcBef>
              <a:defRPr/>
            </a:pPr>
            <a:endParaRPr lang="en-US" sz="48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7705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7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30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6107" y="820486"/>
            <a:ext cx="9228956" cy="7468263"/>
          </a:xfrm>
          <a:prstGeom prst="rect">
            <a:avLst/>
          </a:prstGeom>
          <a:noFill/>
        </p:spPr>
        <p:txBody>
          <a:bodyPr wrap="square" lIns="121146" tIns="60573" rIns="121146" bIns="60573" rtlCol="0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prstClr val="black"/>
                </a:solidFill>
                <a:latin typeface="Trebuchet MS" panose="020B0603020202020204"/>
              </a:rPr>
              <a:t>Consistency and Leadership</a:t>
            </a:r>
          </a:p>
          <a:p>
            <a:pPr algn="ctr">
              <a:defRPr/>
            </a:pPr>
            <a:endParaRPr lang="en-US" sz="7200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>
              <a:defRPr/>
            </a:pPr>
            <a:endParaRPr lang="en-US" sz="4300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>
              <a:defRPr/>
            </a:pPr>
            <a:endParaRPr lang="en-US" sz="2400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>
              <a:defRPr/>
            </a:pPr>
            <a:endParaRPr lang="en-US" sz="4300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>
              <a:defRPr/>
            </a:pPr>
            <a:endParaRPr lang="en-US" sz="2400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>
              <a:defRPr/>
            </a:pPr>
            <a:endParaRPr lang="en-US" sz="4300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>
              <a:defRPr/>
            </a:pPr>
            <a:endParaRPr lang="en-US" sz="4300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>
              <a:defRPr/>
            </a:pPr>
            <a:endParaRPr lang="en-US" sz="43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1301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12800" y="-76189"/>
            <a:ext cx="11277600" cy="865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Consistency and Routines</a:t>
            </a:r>
            <a:r>
              <a:rPr lang="en-US" sz="6400" b="1" u="sng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/>
            </a:r>
            <a:br>
              <a:rPr lang="en-US" sz="6400" b="1" u="sng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</a:br>
            <a:endParaRPr lang="en-US" sz="37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752032" indent="-752032" defTabSz="60152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51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Can’t start and stop </a:t>
            </a:r>
          </a:p>
          <a:p>
            <a:pPr marL="752032" indent="-752032" defTabSz="60152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51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Show up</a:t>
            </a:r>
          </a:p>
          <a:p>
            <a:pPr marL="752032" indent="-752032" defTabSz="60152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51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Don’t let life get in the way of living</a:t>
            </a:r>
          </a:p>
          <a:p>
            <a:pPr marL="752032" indent="-752032" defTabSz="60152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51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Give it your all for two to three years</a:t>
            </a:r>
          </a:p>
          <a:p>
            <a:pPr marL="752032" indent="-752032" defTabSz="60152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51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Do it right!</a:t>
            </a:r>
          </a:p>
          <a:p>
            <a:pPr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00" b="1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7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98408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990603"/>
            <a:ext cx="10972800" cy="836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7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Commitment 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7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and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7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Discipline</a:t>
            </a:r>
            <a:r>
              <a:rPr lang="en-US" sz="10700" b="1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 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6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6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59739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/>
          <a:stretch/>
        </p:blipFill>
        <p:spPr>
          <a:xfrm>
            <a:off x="5" y="-697"/>
            <a:ext cx="5688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8052" y="3248865"/>
            <a:ext cx="6858001" cy="436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5" y="3294998"/>
            <a:ext cx="5688809" cy="3563007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50000"/>
                </a:schemeClr>
              </a:gs>
              <a:gs pos="50000">
                <a:schemeClr val="accent3">
                  <a:lumMod val="75000"/>
                  <a:alpha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5076827"/>
            <a:ext cx="5688808" cy="52322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280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Follow Up with a customer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7746" y="383632"/>
            <a:ext cx="5152367" cy="12414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63492" defTabSz="914286">
              <a:defRPr/>
            </a:pPr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Follow up when a customer receives the products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7746" y="3722067"/>
            <a:ext cx="5152367" cy="11745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63492" defTabSz="914286">
              <a:spcBef>
                <a:spcPts val="1600"/>
              </a:spcBef>
              <a:defRPr/>
            </a:pPr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Follow up towards the end of the product life cycle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7740" y="2010349"/>
            <a:ext cx="5152365" cy="122883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57143" lvl="1" defTabSz="914286">
              <a:spcBef>
                <a:spcPts val="1600"/>
              </a:spcBef>
              <a:defRPr/>
            </a:pPr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Follow up a week or two later and ask how they like the products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37746" y="5290759"/>
            <a:ext cx="5152367" cy="11745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63492" defTabSz="914286">
              <a:spcBef>
                <a:spcPts val="1600"/>
              </a:spcBef>
              <a:defRPr/>
            </a:pPr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Make sure they download ShopBuddy</a:t>
            </a:r>
          </a:p>
        </p:txBody>
      </p:sp>
    </p:spTree>
    <p:extLst>
      <p:ext uri="{BB962C8B-B14F-4D97-AF65-F5344CB8AC3E}">
        <p14:creationId xmlns:p14="http://schemas.microsoft.com/office/powerpoint/2010/main" val="25699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508000" y="482603"/>
            <a:ext cx="11176000" cy="553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8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Add Two Possibilities</a:t>
            </a:r>
          </a:p>
          <a:p>
            <a:pPr algn="ctr" defTabSz="60152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8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Call One</a:t>
            </a:r>
          </a:p>
          <a:p>
            <a:pPr algn="ctr" defTabSz="60152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8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Show One Business Plan </a:t>
            </a:r>
          </a:p>
        </p:txBody>
      </p:sp>
    </p:spTree>
    <p:extLst>
      <p:ext uri="{BB962C8B-B14F-4D97-AF65-F5344CB8AC3E}">
        <p14:creationId xmlns:p14="http://schemas.microsoft.com/office/powerpoint/2010/main" val="1876741409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365573" y="320735"/>
            <a:ext cx="10160000" cy="553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1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8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Show me your routines, habits and rituals and I’ll show you your future</a:t>
            </a:r>
            <a:r>
              <a:rPr lang="mr-IN" sz="88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…</a:t>
            </a:r>
            <a:r>
              <a:rPr lang="en-US" sz="88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71363436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1193803"/>
            <a:ext cx="10972800" cy="307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You have to 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“DO SOMETHING”</a:t>
            </a:r>
          </a:p>
        </p:txBody>
      </p:sp>
    </p:spTree>
    <p:extLst>
      <p:ext uri="{BB962C8B-B14F-4D97-AF65-F5344CB8AC3E}">
        <p14:creationId xmlns:p14="http://schemas.microsoft.com/office/powerpoint/2010/main" val="2841092567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TextBox 1"/>
          <p:cNvSpPr txBox="1">
            <a:spLocks noChangeArrowheads="1"/>
          </p:cNvSpPr>
          <p:nvPr/>
        </p:nvSpPr>
        <p:spPr bwMode="auto">
          <a:xfrm>
            <a:off x="1016000" y="304806"/>
            <a:ext cx="10871200" cy="570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01" tIns="60250" rIns="120501" bIns="60250">
            <a:spAutoFit/>
          </a:bodyPr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060606"/>
                </a:solidFill>
                <a:latin typeface="Calibri Light" panose="020F0302020204030204" pitchFamily="34" charset="0"/>
                <a:ea typeface="Arial"/>
                <a:cs typeface="Arial" pitchFamily="34" charset="0"/>
              </a:rPr>
              <a:t>When?</a:t>
            </a:r>
          </a:p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700" b="1" dirty="0">
              <a:solidFill>
                <a:srgbClr val="060606"/>
              </a:solidFill>
              <a:latin typeface="Calibri Light" panose="020F0302020204030204" pitchFamily="34" charset="0"/>
              <a:ea typeface="Arial"/>
              <a:cs typeface="Arial" pitchFamily="34" charset="0"/>
            </a:endParaRPr>
          </a:p>
          <a:p>
            <a:pPr marL="752051" indent="-752051" defTabSz="12190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3700" b="1" dirty="0">
                <a:solidFill>
                  <a:srgbClr val="060606"/>
                </a:solidFill>
                <a:latin typeface="Calibri Light" panose="020F0302020204030204" pitchFamily="34" charset="0"/>
                <a:ea typeface="Arial"/>
                <a:cs typeface="Arial" pitchFamily="34" charset="0"/>
              </a:rPr>
              <a:t>The time will never be right!</a:t>
            </a:r>
          </a:p>
          <a:p>
            <a:pPr marL="752051" indent="-752051" defTabSz="12190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3700" b="1" dirty="0">
                <a:solidFill>
                  <a:srgbClr val="060606"/>
                </a:solidFill>
                <a:latin typeface="Calibri Light" panose="020F0302020204030204" pitchFamily="34" charset="0"/>
                <a:ea typeface="Arial"/>
                <a:cs typeface="Arial" pitchFamily="34" charset="0"/>
              </a:rPr>
              <a:t>You will always be too busy!</a:t>
            </a:r>
          </a:p>
          <a:p>
            <a:pPr marL="752051" indent="-752051" defTabSz="12190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3700" b="1" dirty="0">
                <a:solidFill>
                  <a:srgbClr val="060606"/>
                </a:solidFill>
                <a:latin typeface="Calibri Light" panose="020F0302020204030204" pitchFamily="34" charset="0"/>
                <a:ea typeface="Arial"/>
                <a:cs typeface="Arial" pitchFamily="34" charset="0"/>
              </a:rPr>
              <a:t>Money will always be tight!</a:t>
            </a:r>
          </a:p>
          <a:p>
            <a:pPr marL="752051" indent="-752051" defTabSz="12190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3700" b="1" dirty="0">
                <a:solidFill>
                  <a:srgbClr val="060606"/>
                </a:solidFill>
                <a:latin typeface="Calibri Light" panose="020F0302020204030204" pitchFamily="34" charset="0"/>
                <a:ea typeface="Arial"/>
                <a:cs typeface="Arial" pitchFamily="34" charset="0"/>
              </a:rPr>
              <a:t>Someone will always be negative!</a:t>
            </a:r>
          </a:p>
          <a:p>
            <a:pPr marL="752051" indent="-752051" defTabSz="12190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3700" b="1" dirty="0">
                <a:solidFill>
                  <a:srgbClr val="060606"/>
                </a:solidFill>
                <a:latin typeface="Calibri Light" panose="020F0302020204030204" pitchFamily="34" charset="0"/>
                <a:ea typeface="Arial"/>
                <a:cs typeface="Arial" pitchFamily="34" charset="0"/>
              </a:rPr>
              <a:t>There will always be something that looks easier or promises you that you don’t have to do any work.</a:t>
            </a:r>
          </a:p>
          <a:p>
            <a:pPr marL="752051" indent="-752051" defTabSz="12190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3700" b="1" dirty="0">
                <a:solidFill>
                  <a:srgbClr val="060606"/>
                </a:solidFill>
                <a:latin typeface="Calibri Light" panose="020F0302020204030204" pitchFamily="34" charset="0"/>
                <a:ea typeface="Arial"/>
                <a:cs typeface="Arial" pitchFamily="34" charset="0"/>
              </a:rPr>
              <a:t>The economy will always be up and down.</a:t>
            </a:r>
          </a:p>
        </p:txBody>
      </p:sp>
    </p:spTree>
    <p:extLst>
      <p:ext uri="{BB962C8B-B14F-4D97-AF65-F5344CB8AC3E}">
        <p14:creationId xmlns:p14="http://schemas.microsoft.com/office/powerpoint/2010/main" val="2684758503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42355"/>
            <a:ext cx="11169827" cy="6852249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A Business of Inconvenience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not to talk to people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not to listen to audios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not to write a goal statement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not to make the phone calls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not to come to the seminars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to miss the UBP’s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to watch TV every night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easier to be broke</a:t>
            </a:r>
          </a:p>
        </p:txBody>
      </p:sp>
    </p:spTree>
    <p:extLst>
      <p:ext uri="{BB962C8B-B14F-4D97-AF65-F5344CB8AC3E}">
        <p14:creationId xmlns:p14="http://schemas.microsoft.com/office/powerpoint/2010/main" val="14037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422400" y="787406"/>
            <a:ext cx="10160000" cy="455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4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You need to be inconvenient for 2 to 3 years to be convenient the rest of your life </a:t>
            </a:r>
          </a:p>
        </p:txBody>
      </p:sp>
    </p:spTree>
    <p:extLst>
      <p:ext uri="{BB962C8B-B14F-4D97-AF65-F5344CB8AC3E}">
        <p14:creationId xmlns:p14="http://schemas.microsoft.com/office/powerpoint/2010/main" val="1751307492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7623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5" y="302723"/>
            <a:ext cx="11255705" cy="8083356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Result Producing Activities</a:t>
            </a:r>
          </a:p>
          <a:p>
            <a:pPr algn="ctr" defTabSz="6015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752051" indent="-752051" defTabSz="60154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Show the plan</a:t>
            </a:r>
          </a:p>
          <a:p>
            <a:pPr marL="752051" indent="-752051" defTabSz="60154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Use and share the products</a:t>
            </a:r>
          </a:p>
          <a:p>
            <a:pPr marL="752051" indent="-752051" defTabSz="60154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Sell tickets</a:t>
            </a:r>
          </a:p>
          <a:p>
            <a:pPr marL="752051" indent="-752051" defTabSz="60154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Build in the homes</a:t>
            </a:r>
          </a:p>
          <a:p>
            <a:pPr marL="752051" indent="-752051" defTabSz="60154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43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 pitchFamily="34" charset="0"/>
            </a:endParaRPr>
          </a:p>
          <a:p>
            <a:pPr marL="752051" indent="-752051" defTabSz="60154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Shopping Annuity Master Member</a:t>
            </a:r>
          </a:p>
          <a:p>
            <a:pPr marL="752051" indent="-752051" defTabSz="60154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Master UnFranchise Owner</a:t>
            </a:r>
          </a:p>
          <a:p>
            <a:pPr defTabSz="6015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6015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93271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1" y="0"/>
            <a:ext cx="529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30451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1745" y="304802"/>
            <a:ext cx="11277600" cy="283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#1 Reason that people don’t succeed</a:t>
            </a:r>
            <a:r>
              <a:rPr lang="en-US" sz="8800" b="1" dirty="0">
                <a:solidFill>
                  <a:srgbClr val="FFFF00"/>
                </a:solidFill>
                <a:latin typeface="Calibri Light" panose="020F0302020204030204" pitchFamily="34" charset="0"/>
                <a:cs typeface="Arial" pitchFamily="34" charset="0"/>
              </a:rPr>
              <a:t> 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3733948"/>
            <a:ext cx="10668000" cy="19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7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Excuses</a:t>
            </a:r>
          </a:p>
        </p:txBody>
      </p:sp>
    </p:spTree>
    <p:extLst>
      <p:ext uri="{BB962C8B-B14F-4D97-AF65-F5344CB8AC3E}">
        <p14:creationId xmlns:p14="http://schemas.microsoft.com/office/powerpoint/2010/main" val="3351267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45375"/>
            <a:ext cx="12192000" cy="4012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165" y="515567"/>
            <a:ext cx="9021171" cy="230832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defTabSz="914286">
              <a:defRPr/>
            </a:pPr>
            <a:r>
              <a:rPr lang="en-US" sz="3600" dirty="0">
                <a:solidFill>
                  <a:prstClr val="black"/>
                </a:solidFill>
              </a:rPr>
              <a:t>Take good notes on what you sell each transaction.  Take even better notes on samples given and what is going on in your customers lives</a:t>
            </a:r>
          </a:p>
        </p:txBody>
      </p:sp>
    </p:spTree>
    <p:extLst>
      <p:ext uri="{BB962C8B-B14F-4D97-AF65-F5344CB8AC3E}">
        <p14:creationId xmlns:p14="http://schemas.microsoft.com/office/powerpoint/2010/main" val="1484863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6400" y="304802"/>
            <a:ext cx="11277600" cy="283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#2 Reason that people don’t succeed 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3733951"/>
            <a:ext cx="10668000" cy="19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7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More Excuses</a:t>
            </a:r>
          </a:p>
        </p:txBody>
      </p:sp>
    </p:spTree>
    <p:extLst>
      <p:ext uri="{BB962C8B-B14F-4D97-AF65-F5344CB8AC3E}">
        <p14:creationId xmlns:p14="http://schemas.microsoft.com/office/powerpoint/2010/main" val="3944829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6400" y="304804"/>
            <a:ext cx="11277600" cy="258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#3 Reason that people don’t succeed </a:t>
            </a:r>
            <a:r>
              <a:rPr lang="en-US" sz="8000" b="1" dirty="0">
                <a:solidFill>
                  <a:srgbClr val="FFFF00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2800" y="3531363"/>
            <a:ext cx="10668000" cy="17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7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Constant Excuses!</a:t>
            </a:r>
          </a:p>
        </p:txBody>
      </p:sp>
    </p:spTree>
    <p:extLst>
      <p:ext uri="{BB962C8B-B14F-4D97-AF65-F5344CB8AC3E}">
        <p14:creationId xmlns:p14="http://schemas.microsoft.com/office/powerpoint/2010/main" val="36353759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TextBox 1"/>
          <p:cNvSpPr txBox="1">
            <a:spLocks noChangeArrowheads="1"/>
          </p:cNvSpPr>
          <p:nvPr/>
        </p:nvSpPr>
        <p:spPr bwMode="auto">
          <a:xfrm>
            <a:off x="945396" y="3"/>
            <a:ext cx="10769600" cy="586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01" tIns="60250" rIns="120501" bIns="60250">
            <a:spAutoFit/>
          </a:bodyPr>
          <a:lstStyle/>
          <a:p>
            <a:pPr algn="ctr" defTabSz="6015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Eight Audios/Books  </a:t>
            </a:r>
          </a:p>
          <a:p>
            <a:pPr algn="ctr" defTabSz="6015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solidFill>
                <a:srgbClr val="060606"/>
              </a:solidFill>
              <a:latin typeface="Calibri Light" panose="020F0302020204030204" pitchFamily="34" charset="0"/>
              <a:cs typeface="Arial"/>
            </a:endParaRPr>
          </a:p>
          <a:p>
            <a:pPr algn="ctr" defTabSz="6015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solidFill>
                <a:srgbClr val="060606"/>
              </a:solidFill>
              <a:latin typeface="Calibri Light" panose="020F0302020204030204" pitchFamily="34" charset="0"/>
              <a:cs typeface="Arial"/>
            </a:endParaRP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  </a:t>
            </a: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Failing Forward							John Maxwell </a:t>
            </a: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  The 21 Irrefutable Laws of Leadership		John Maxwell</a:t>
            </a: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  Rich Dad, Poor Dad						Robert Kiyosaki</a:t>
            </a: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  Cash Flow Quadrant						Robert </a:t>
            </a:r>
            <a:r>
              <a:rPr lang="en-US" sz="2800" b="1" dirty="0" err="1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Kiyosaki</a:t>
            </a:r>
            <a:endParaRPr lang="en-US" sz="2800" b="1" dirty="0">
              <a:solidFill>
                <a:srgbClr val="2C3C43"/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  Go Pro									Eric </a:t>
            </a:r>
            <a:r>
              <a:rPr lang="en-US" sz="2800" b="1" dirty="0" err="1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Worre</a:t>
            </a:r>
            <a:endParaRPr lang="en-US" sz="2800" b="1" dirty="0">
              <a:solidFill>
                <a:srgbClr val="2C3C43"/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  Building an Empire						Brian Carruthers</a:t>
            </a: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  The Slight Edge							Jeff Olson</a:t>
            </a: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  Lower Your Taxes Big Time		 			Sandy </a:t>
            </a:r>
            <a:r>
              <a:rPr lang="en-US" sz="2800" b="1" dirty="0" err="1">
                <a:solidFill>
                  <a:srgbClr val="2C3C43"/>
                </a:solidFill>
                <a:latin typeface="Calibri" charset="0"/>
                <a:ea typeface="Calibri" charset="0"/>
                <a:cs typeface="Calibri" charset="0"/>
              </a:rPr>
              <a:t>Botkin</a:t>
            </a:r>
            <a:endParaRPr lang="en-US" sz="2800" b="1" dirty="0">
              <a:solidFill>
                <a:srgbClr val="2C3C43"/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6015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2C3C43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 defTabSz="6015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solidFill>
                <a:srgbClr val="06060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768040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88342"/>
            <a:ext cx="11169827" cy="6687655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Sometimes…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We have doubts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 is harder than we thought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Someone on our team quits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What if it doesn’t work for me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My people don’t listen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My people don’t do anything!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not going fast enough</a:t>
            </a:r>
          </a:p>
        </p:txBody>
      </p:sp>
    </p:spTree>
    <p:extLst>
      <p:ext uri="{BB962C8B-B14F-4D97-AF65-F5344CB8AC3E}">
        <p14:creationId xmlns:p14="http://schemas.microsoft.com/office/powerpoint/2010/main" val="1069156824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-ro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5" y="1"/>
            <a:ext cx="1239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87244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254253"/>
            <a:ext cx="11169827" cy="5703153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Some People Will…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/>
            </a:endParaRP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Decide to take a break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Slow Down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Start hanging around negative people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Stop attending any trainings and meetings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Start making excuses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Settle for a life they don’t want</a:t>
            </a:r>
          </a:p>
        </p:txBody>
      </p:sp>
    </p:spTree>
    <p:extLst>
      <p:ext uri="{BB962C8B-B14F-4D97-AF65-F5344CB8AC3E}">
        <p14:creationId xmlns:p14="http://schemas.microsoft.com/office/powerpoint/2010/main" val="117097599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0" y="300653"/>
            <a:ext cx="11379200" cy="5866403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Ten Years from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now they will still be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complaining about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the same things in life!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Telling everyone how they can’t get a break… </a:t>
            </a:r>
          </a:p>
        </p:txBody>
      </p:sp>
    </p:spTree>
    <p:extLst>
      <p:ext uri="{BB962C8B-B14F-4D97-AF65-F5344CB8AC3E}">
        <p14:creationId xmlns:p14="http://schemas.microsoft.com/office/powerpoint/2010/main" val="4169762085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42355"/>
            <a:ext cx="11169827" cy="6852249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Some People Will…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Renew their commitment 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Decide to try twice as hard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Read better books – listen to better audio tapes – GROW!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Do Simple RPA’s everyday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Hang around positive people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Attend every training and meeting 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Decide to never give up</a:t>
            </a:r>
          </a:p>
        </p:txBody>
      </p:sp>
    </p:spTree>
    <p:extLst>
      <p:ext uri="{BB962C8B-B14F-4D97-AF65-F5344CB8AC3E}">
        <p14:creationId xmlns:p14="http://schemas.microsoft.com/office/powerpoint/2010/main" val="3803366590"/>
      </p:ext>
    </p:extLst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42554"/>
            <a:ext cx="11169827" cy="5949375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Some People Will…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900" b="1" dirty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Take constructive criticism 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Measure, monitor and change course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Take personal responsibility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Work harder, care deeper, and help more people </a:t>
            </a:r>
          </a:p>
          <a:p>
            <a:pPr marL="752032" indent="-752032" defTabSz="6015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4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Strive instead of settle…</a:t>
            </a:r>
          </a:p>
        </p:txBody>
      </p:sp>
    </p:spTree>
    <p:extLst>
      <p:ext uri="{BB962C8B-B14F-4D97-AF65-F5344CB8AC3E}">
        <p14:creationId xmlns:p14="http://schemas.microsoft.com/office/powerpoint/2010/main" val="1003598335"/>
      </p:ext>
    </p:extLst>
  </p:cSld>
  <p:clrMapOvr>
    <a:masterClrMapping/>
  </p:clrMapOvr>
  <p:transition spd="slow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3" y="378334"/>
            <a:ext cx="11612291" cy="5045729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Ten Years from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now they will live the life that they have always dreamed of!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Still everyone will say,  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that they got lucky…</a:t>
            </a:r>
          </a:p>
        </p:txBody>
      </p:sp>
    </p:spTree>
    <p:extLst>
      <p:ext uri="{BB962C8B-B14F-4D97-AF65-F5344CB8AC3E}">
        <p14:creationId xmlns:p14="http://schemas.microsoft.com/office/powerpoint/2010/main" val="2772768857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8E4E5C-A8C5-C64C-97D8-AA1DF678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7000"/>
            <a:ext cx="117602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0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279406"/>
            <a:ext cx="9753600" cy="6113009"/>
          </a:xfrm>
          <a:prstGeom prst="rect">
            <a:avLst/>
          </a:prstGeom>
          <a:noFill/>
        </p:spPr>
        <p:txBody>
          <a:bodyPr wrap="square" lIns="120501" tIns="60250" rIns="120501" bIns="60250" rtlCol="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prstClr val="black"/>
                </a:solidFill>
                <a:latin typeface="Calibri Light" panose="020F0302020204030204" pitchFamily="34" charset="0"/>
                <a:cs typeface="Arial"/>
              </a:rPr>
              <a:t>Leadership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00" b="1" dirty="0">
              <a:solidFill>
                <a:prstClr val="black"/>
              </a:solidFill>
              <a:latin typeface="Calibri Light" panose="020F0302020204030204" pitchFamily="34" charset="0"/>
              <a:cs typeface="Arial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 Light" panose="020F0302020204030204" pitchFamily="34" charset="0"/>
                <a:cs typeface="Arial"/>
              </a:rPr>
              <a:t>Your long term income will be determined by the example that you set and the things you do </a:t>
            </a:r>
          </a:p>
        </p:txBody>
      </p:sp>
    </p:spTree>
    <p:extLst>
      <p:ext uri="{BB962C8B-B14F-4D97-AF65-F5344CB8AC3E}">
        <p14:creationId xmlns:p14="http://schemas.microsoft.com/office/powerpoint/2010/main" val="2142658117"/>
      </p:ext>
    </p:extLst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523492" y="701513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/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E9A0"/>
                </a:solidFill>
                <a:latin typeface="Bebas" charset="0"/>
                <a:ea typeface="Bebas" charset="0"/>
                <a:cs typeface="Bebas" charset="0"/>
                <a:sym typeface="Poppins Medium" charset="0"/>
              </a:rPr>
              <a:t>Gaming Issues and Manipulation of the MPCP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523493" y="1563225"/>
            <a:ext cx="9594163" cy="5262979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Retail (Reseller) establishments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Sales/Auction websites (i.e. Amazon, Ebay, Yahoo, Shoppee, </a:t>
            </a:r>
            <a:r>
              <a:rPr lang="en-US" sz="2800" dirty="0" err="1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Taobao</a:t>
            </a: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, etc.)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Countries Market America’s UFOs are not authorized/licensed to sell direct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People going into other UFO’s UnFranchise.com (back office) and filing fraudulent Form 1000’s or placing </a:t>
            </a: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orders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Management responsibilities</a:t>
            </a:r>
            <a:endParaRPr lang="en-US" sz="2800" dirty="0">
              <a:solidFill>
                <a:srgbClr val="FEFFFE"/>
              </a:solidFill>
              <a:latin typeface="Open Sans" charset="0"/>
              <a:ea typeface="Open Sans" charset="0"/>
              <a:cs typeface="Open Sa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523492" y="689637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/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E9A0"/>
                </a:solidFill>
                <a:latin typeface="Bebas" charset="0"/>
                <a:ea typeface="Bebas" charset="0"/>
                <a:cs typeface="Bebas" charset="0"/>
                <a:sym typeface="Poppins Medium" charset="0"/>
              </a:rPr>
              <a:t>These POLICIES, RULES, REGULATIONS have been in place for 26 years: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533017" y="2089683"/>
            <a:ext cx="9594163" cy="378565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2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To maintain a level playing field for all UFOs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2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To protect/maintain competitive suggested retail price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2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To protect our brand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2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To protect the </a:t>
            </a:r>
            <a:r>
              <a:rPr lang="en-US" sz="3200" dirty="0" err="1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UnFranchise</a:t>
            </a:r>
            <a:r>
              <a:rPr lang="en-US" sz="3200" baseline="300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®</a:t>
            </a:r>
            <a:r>
              <a:rPr lang="en-US" sz="32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 Business</a:t>
            </a:r>
          </a:p>
        </p:txBody>
      </p:sp>
    </p:spTree>
    <p:extLst>
      <p:ext uri="{BB962C8B-B14F-4D97-AF65-F5344CB8AC3E}">
        <p14:creationId xmlns:p14="http://schemas.microsoft.com/office/powerpoint/2010/main" val="2253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523492" y="677765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/>
          <a:lstStyle/>
          <a:p>
            <a:pPr defTabSz="4127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E9A0"/>
                </a:solidFill>
                <a:latin typeface="Bebas" charset="0"/>
                <a:ea typeface="Bebas" charset="0"/>
                <a:cs typeface="Bebas" charset="0"/>
                <a:sym typeface="Poppins Medium" charset="0"/>
              </a:rPr>
              <a:t>Violation of these prohibited activities/practices by Individual UFOs or Teams of UFOs have </a:t>
            </a:r>
            <a:r>
              <a:rPr lang="en-US" altLang="x-none" sz="3600" b="1" i="1" u="sng" dirty="0">
                <a:solidFill>
                  <a:srgbClr val="00E9A0"/>
                </a:solidFill>
                <a:latin typeface="Bebas" charset="0"/>
                <a:ea typeface="Bebas" charset="0"/>
                <a:cs typeface="Bebas" charset="0"/>
                <a:sym typeface="Poppins Medium" charset="0"/>
              </a:rPr>
              <a:t>resulted</a:t>
            </a:r>
            <a:r>
              <a:rPr lang="en-US" altLang="x-none" sz="3600" b="1" dirty="0">
                <a:solidFill>
                  <a:srgbClr val="00E9A0"/>
                </a:solidFill>
                <a:latin typeface="Bebas" charset="0"/>
                <a:ea typeface="Bebas" charset="0"/>
                <a:cs typeface="Bebas" charset="0"/>
                <a:sym typeface="Poppins Medium" charset="0"/>
              </a:rPr>
              <a:t> in: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533017" y="2482352"/>
            <a:ext cx="10187928" cy="3970317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Prices driven lower and lower as more Violating UFOs use Auction Sites and Resellers to “Beat the System”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Difficulty in selling products at SRP or even a profit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Difficulty in keeping repeat customer base</a:t>
            </a:r>
          </a:p>
          <a:p>
            <a:pPr marL="342858" indent="-342858" defTabSz="4127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dirty="0">
                <a:solidFill>
                  <a:srgbClr val="FEFFFE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rPr>
              <a:t>Frustrating and demotivating UFOs across every line of sponsorship</a:t>
            </a:r>
          </a:p>
        </p:txBody>
      </p:sp>
    </p:spTree>
    <p:extLst>
      <p:ext uri="{BB962C8B-B14F-4D97-AF65-F5344CB8AC3E}">
        <p14:creationId xmlns:p14="http://schemas.microsoft.com/office/powerpoint/2010/main" val="27634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7"/>
            <a:ext cx="10972800" cy="6400524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Don’t Be A Boss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Most people already have one boss that they don’t like.  Be a servant leader – prove that you want to help them and do the activities to back that up.  </a:t>
            </a:r>
          </a:p>
        </p:txBody>
      </p:sp>
    </p:spTree>
    <p:extLst>
      <p:ext uri="{BB962C8B-B14F-4D97-AF65-F5344CB8AC3E}">
        <p14:creationId xmlns:p14="http://schemas.microsoft.com/office/powerpoint/2010/main" val="1178702651"/>
      </p:ext>
    </p:extLst>
  </p:cSld>
  <p:clrMapOvr>
    <a:masterClrMapping/>
  </p:clrMapOvr>
  <p:transition spd="slow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2291" y="446880"/>
            <a:ext cx="9938340" cy="6030999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You don’t manage people.  You lead people and you manage things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prstClr val="black"/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How do you become a great leader or income earner?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prstClr val="black"/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By doing the things that you expect your group to do</a:t>
            </a:r>
          </a:p>
        </p:txBody>
      </p:sp>
    </p:spTree>
    <p:extLst>
      <p:ext uri="{BB962C8B-B14F-4D97-AF65-F5344CB8AC3E}">
        <p14:creationId xmlns:p14="http://schemas.microsoft.com/office/powerpoint/2010/main" val="3687418377"/>
      </p:ext>
    </p:extLst>
  </p:cSld>
  <p:clrMapOvr>
    <a:masterClrMapping/>
  </p:clrMapOvr>
  <p:transition spd="slow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4"/>
            <a:ext cx="10972800" cy="5497648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Are you a Leader?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Leaders do not create followers, they create new LEADERS!</a:t>
            </a:r>
          </a:p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A leader is someone who demonstrates what is possible</a:t>
            </a:r>
          </a:p>
        </p:txBody>
      </p:sp>
    </p:spTree>
    <p:extLst>
      <p:ext uri="{BB962C8B-B14F-4D97-AF65-F5344CB8AC3E}">
        <p14:creationId xmlns:p14="http://schemas.microsoft.com/office/powerpoint/2010/main" val="3318846609"/>
      </p:ext>
    </p:extLst>
  </p:cSld>
  <p:clrMapOvr>
    <a:masterClrMapping/>
  </p:clrMapOvr>
  <p:transition spd="slow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611" y="88342"/>
            <a:ext cx="10972800" cy="6769663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Leaders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Work with people at the level they are at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Good listening skills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Empathy (but don’t commiserate) 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Problem Solving Skills (I hear you and understand but how can we make this work for you) The more problems you solve the more money you will make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Caring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Integrity 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Always learning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Lead by example</a:t>
            </a:r>
          </a:p>
        </p:txBody>
      </p:sp>
    </p:spTree>
    <p:extLst>
      <p:ext uri="{BB962C8B-B14F-4D97-AF65-F5344CB8AC3E}">
        <p14:creationId xmlns:p14="http://schemas.microsoft.com/office/powerpoint/2010/main" val="3198629785"/>
      </p:ext>
    </p:extLst>
  </p:cSld>
  <p:clrMapOvr>
    <a:masterClrMapping/>
  </p:clrMapOvr>
  <p:transition spd="slow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50"/>
            <a:ext cx="10972800" cy="6769663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Benefits of Business Growth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6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 pitchFamily="34" charset="0"/>
            </a:endParaRP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More friends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More family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Better health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Sense of purpose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Options in life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Security</a:t>
            </a:r>
          </a:p>
          <a:p>
            <a:pPr marL="571444" indent="-571444" defTabSz="6015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Personal Growth </a:t>
            </a:r>
          </a:p>
          <a:p>
            <a:pPr defTabSz="60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pPr defTabSz="6015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77939"/>
      </p:ext>
    </p:extLst>
  </p:cSld>
  <p:clrMapOvr>
    <a:masterClrMapping/>
  </p:clrMapOvr>
  <p:transition spd="slow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4401" y="279446"/>
            <a:ext cx="5194563" cy="6030999"/>
          </a:xfrm>
          <a:prstGeom prst="rect">
            <a:avLst/>
          </a:prstGeom>
        </p:spPr>
        <p:txBody>
          <a:bodyPr wrap="square" lIns="120501" tIns="60250" rIns="120501" bIns="60250">
            <a:spAutoFit/>
          </a:bodyPr>
          <a:lstStyle/>
          <a:p>
            <a:pPr algn="ctr" defTabSz="601540">
              <a:defRPr/>
            </a:pPr>
            <a:r>
              <a:rPr lang="en-US" sz="128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/>
              </a:rPr>
              <a:t>It’s Worth It! </a:t>
            </a:r>
          </a:p>
        </p:txBody>
      </p:sp>
    </p:spTree>
    <p:extLst>
      <p:ext uri="{BB962C8B-B14F-4D97-AF65-F5344CB8AC3E}">
        <p14:creationId xmlns:p14="http://schemas.microsoft.com/office/powerpoint/2010/main" val="3424155086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56171" y="726155"/>
            <a:ext cx="10209847" cy="1015663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6000" kern="0" cap="all" dirty="0">
                <a:ln>
                  <a:solidFill>
                    <a:srgbClr val="9F0052">
                      <a:lumMod val="50000"/>
                    </a:srgbClr>
                  </a:solidFill>
                </a:ln>
                <a:solidFill>
                  <a:srgbClr val="9F0052">
                    <a:lumMod val="50000"/>
                  </a:srgbClr>
                </a:solidFill>
              </a:rPr>
              <a:t>Follow Up and duplication </a:t>
            </a:r>
            <a:endParaRPr lang="en-US" sz="6000" kern="0" dirty="0">
              <a:ln>
                <a:solidFill>
                  <a:srgbClr val="9F0052">
                    <a:lumMod val="50000"/>
                  </a:srgbClr>
                </a:solidFill>
              </a:ln>
              <a:solidFill>
                <a:srgbClr val="9F0052">
                  <a:lumMod val="50000"/>
                </a:srgb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92041" y="2232483"/>
            <a:ext cx="3011215" cy="3570888"/>
            <a:chOff x="1072055" y="2506717"/>
            <a:chExt cx="3011215" cy="3570888"/>
          </a:xfrm>
        </p:grpSpPr>
        <p:sp>
          <p:nvSpPr>
            <p:cNvPr id="17" name="Rectangle 16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Follow Up with customers </a:t>
              </a:r>
            </a:p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and potential customers</a:t>
              </a:r>
              <a:br>
                <a:rPr lang="en-US" kern="0" dirty="0">
                  <a:solidFill>
                    <a:srgbClr val="FFFFFF"/>
                  </a:solidFill>
                </a:rPr>
              </a:br>
              <a:endParaRPr lang="en-US" kern="0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91606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455653" y="2232496"/>
            <a:ext cx="3011215" cy="3570889"/>
            <a:chOff x="4235668" y="2506716"/>
            <a:chExt cx="3011215" cy="3570889"/>
          </a:xfrm>
        </p:grpSpPr>
        <p:sp>
          <p:nvSpPr>
            <p:cNvPr id="21" name="Rectangle 20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Follow Up with prospects</a:t>
              </a:r>
              <a:br>
                <a:rPr lang="en-US" kern="0" dirty="0">
                  <a:solidFill>
                    <a:srgbClr val="FFFFFF"/>
                  </a:solidFill>
                </a:rPr>
              </a:br>
              <a:endParaRPr lang="en-US" kern="0" dirty="0">
                <a:solidFill>
                  <a:srgbClr val="FFFFFF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619093" y="2232496"/>
            <a:ext cx="3011216" cy="3570889"/>
            <a:chOff x="7399281" y="2506716"/>
            <a:chExt cx="3011216" cy="3570889"/>
          </a:xfrm>
        </p:grpSpPr>
        <p:sp>
          <p:nvSpPr>
            <p:cNvPr id="25" name="Rectangle 2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Follow Up with new </a:t>
              </a:r>
            </a:p>
            <a:p>
              <a:pPr marL="0" lvl="1" algn="ctr" defTabSz="914286">
                <a:defRPr/>
              </a:pPr>
              <a:r>
                <a:rPr lang="en-US" kern="0" dirty="0">
                  <a:solidFill>
                    <a:srgbClr val="FFFFFF"/>
                  </a:solidFill>
                </a:rPr>
                <a:t>business partners to </a:t>
              </a:r>
              <a:br>
                <a:rPr lang="en-US" kern="0" dirty="0">
                  <a:solidFill>
                    <a:srgbClr val="FFFFFF"/>
                  </a:solidFill>
                </a:rPr>
              </a:br>
              <a:r>
                <a:rPr lang="en-US" kern="0" dirty="0">
                  <a:solidFill>
                    <a:srgbClr val="FFFFFF"/>
                  </a:solidFill>
                </a:rPr>
                <a:t>create duplication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0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1701" y="564268"/>
            <a:ext cx="7368928" cy="769437"/>
          </a:xfrm>
          <a:prstGeom prst="rect">
            <a:avLst/>
          </a:prstGeom>
        </p:spPr>
        <p:txBody>
          <a:bodyPr wrap="square" lIns="89840" tIns="45718" rIns="89840" bIns="45718">
            <a:spAutoFit/>
          </a:bodyPr>
          <a:lstStyle/>
          <a:p>
            <a:pPr algn="ctr" defTabSz="896376">
              <a:defRPr/>
            </a:pPr>
            <a:r>
              <a:rPr lang="en-US" sz="4400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ea typeface="MS PGothic" charset="0"/>
                <a:cs typeface="MS PGothic" charset="0"/>
              </a:rPr>
              <a:t>The ABC Business Pattern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285" y="1638549"/>
            <a:ext cx="11109435" cy="12038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ea typeface="ＭＳ Ｐゴシック" charset="0"/>
              </a:rPr>
              <a:t>Remember, it never unfolds perfectly, </a:t>
            </a:r>
            <a:br>
              <a:rPr lang="en-US" sz="2800" dirty="0">
                <a:solidFill>
                  <a:prstClr val="white"/>
                </a:solidFill>
                <a:ea typeface="ＭＳ Ｐゴシック" charset="0"/>
              </a:rPr>
            </a:br>
            <a:r>
              <a:rPr lang="en-US" sz="2800" dirty="0">
                <a:solidFill>
                  <a:prstClr val="white"/>
                </a:solidFill>
                <a:ea typeface="ＭＳ Ｐゴシック" charset="0"/>
              </a:rPr>
              <a:t>it will duplicate through GO NOWS who are seeking to master the B5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449" y="3353101"/>
            <a:ext cx="11109435" cy="123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ea typeface="ＭＳ Ｐゴシック" charset="0"/>
              </a:rPr>
              <a:t>After each meeting schedule another meeting </a:t>
            </a:r>
            <a:br>
              <a:rPr lang="en-US" sz="2800" dirty="0">
                <a:solidFill>
                  <a:prstClr val="white"/>
                </a:solidFill>
                <a:ea typeface="ＭＳ Ｐゴシック" charset="0"/>
              </a:rPr>
            </a:br>
            <a:r>
              <a:rPr lang="en-US" sz="2800" dirty="0">
                <a:solidFill>
                  <a:prstClr val="white"/>
                </a:solidFill>
                <a:ea typeface="ＭＳ Ｐゴシック" charset="0"/>
              </a:rPr>
              <a:t>(HBP, product preview, webinar) to invite prospects 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449" y="5100815"/>
            <a:ext cx="11109435" cy="9033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ea typeface="ＭＳ Ｐゴシック" charset="0"/>
              </a:rPr>
              <a:t>Always book the next appointment (follow up)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912268" y="676861"/>
            <a:ext cx="8532179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40" tIns="45718" rIns="89840" bIns="4571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32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 Light" panose="020F0302020204030204"/>
                <a:cs typeface="ＭＳ Ｐゴシック" charset="0"/>
              </a:rPr>
              <a:t>DUPLICATION COMES FROM THE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32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 Light" panose="020F0302020204030204"/>
                <a:cs typeface="ＭＳ Ｐゴシック" charset="0"/>
              </a:rPr>
              <a:t>BOTTOM UP, NOT THE TOP DOWN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49517" y="1889769"/>
            <a:ext cx="5868363" cy="4243198"/>
            <a:chOff x="7143393" y="2561491"/>
            <a:chExt cx="3749371" cy="35020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363" y="2561491"/>
              <a:ext cx="3241431" cy="32414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9063" y="3969958"/>
              <a:ext cx="2858030" cy="16195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43393" y="5713008"/>
              <a:ext cx="3749371" cy="350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6376">
                <a:lnSpc>
                  <a:spcPct val="90000"/>
                </a:lnSpc>
                <a:defRPr/>
              </a:pPr>
              <a:r>
                <a:rPr lang="en-US" sz="240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ＭＳ Ｐゴシック" charset="0"/>
                </a:rPr>
                <a:t>Light the fire in the basement not the attic!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8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0816" y="614922"/>
            <a:ext cx="4930701" cy="535527"/>
          </a:xfrm>
          <a:prstGeom prst="rect">
            <a:avLst/>
          </a:prstGeom>
        </p:spPr>
        <p:txBody>
          <a:bodyPr wrap="none" lIns="89840" tIns="45718" rIns="89840" bIns="45718">
            <a:spAutoFit/>
          </a:bodyPr>
          <a:lstStyle/>
          <a:p>
            <a:pPr algn="ctr" defTabSz="447603">
              <a:lnSpc>
                <a:spcPct val="90000"/>
              </a:lnSpc>
              <a:spcBef>
                <a:spcPct val="2000"/>
              </a:spcBef>
              <a:defRPr/>
            </a:pP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THE ABC PATTERN GIVES YOU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8609" y="1162082"/>
            <a:ext cx="6974784" cy="923327"/>
          </a:xfrm>
          <a:prstGeom prst="rect">
            <a:avLst/>
          </a:prstGeom>
        </p:spPr>
        <p:txBody>
          <a:bodyPr wrap="none" lIns="89840" tIns="45718" rIns="89840" bIns="45718">
            <a:spAutoFit/>
          </a:bodyPr>
          <a:lstStyle/>
          <a:p>
            <a:pPr algn="ctr" defTabSz="447603">
              <a:lnSpc>
                <a:spcPct val="90000"/>
              </a:lnSpc>
              <a:spcBef>
                <a:spcPct val="2000"/>
              </a:spcBef>
              <a:defRPr/>
            </a:pPr>
            <a:r>
              <a:rPr lang="en-US" sz="60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Control Over Your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9781" y="5704162"/>
            <a:ext cx="5232449" cy="590927"/>
          </a:xfrm>
          <a:prstGeom prst="rect">
            <a:avLst/>
          </a:prstGeom>
        </p:spPr>
        <p:txBody>
          <a:bodyPr wrap="none" lIns="89840" tIns="45718" rIns="89840" bIns="45718">
            <a:spAutoFit/>
          </a:bodyPr>
          <a:lstStyle/>
          <a:p>
            <a:pPr algn="ctr" defTabSz="447603">
              <a:lnSpc>
                <a:spcPct val="90000"/>
              </a:lnSpc>
              <a:spcBef>
                <a:spcPct val="2000"/>
              </a:spcBef>
              <a:defRPr/>
            </a:pP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ea typeface="ＭＳ Ｐゴシック" charset="0"/>
                <a:cs typeface="ＭＳ Ｐゴシック" charset="0"/>
              </a:rPr>
              <a:t>It takes the chance out of 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6" y="2402315"/>
            <a:ext cx="3052061" cy="3011479"/>
            <a:chOff x="0" y="2402286"/>
            <a:chExt cx="3052856" cy="3011478"/>
          </a:xfrm>
        </p:grpSpPr>
        <p:sp>
          <p:nvSpPr>
            <p:cNvPr id="6" name="Rectangle 5"/>
            <p:cNvSpPr/>
            <p:nvPr/>
          </p:nvSpPr>
          <p:spPr>
            <a:xfrm>
              <a:off x="0" y="2402286"/>
              <a:ext cx="3052856" cy="235728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376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50641" y="4933633"/>
              <a:ext cx="1294281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03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en-US" sz="280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latin typeface="Calibri Light" panose="020F0302020204030204"/>
                  <a:ea typeface="ＭＳ Ｐゴシック" charset="0"/>
                  <a:cs typeface="ＭＳ Ｐゴシック" charset="0"/>
                </a:rPr>
                <a:t>Success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5660" y="2402315"/>
            <a:ext cx="3052061" cy="3011479"/>
            <a:chOff x="3046382" y="2402286"/>
            <a:chExt cx="3052856" cy="3011478"/>
          </a:xfrm>
        </p:grpSpPr>
        <p:sp>
          <p:nvSpPr>
            <p:cNvPr id="9" name="Rectangle 8"/>
            <p:cNvSpPr/>
            <p:nvPr/>
          </p:nvSpPr>
          <p:spPr>
            <a:xfrm>
              <a:off x="3046382" y="2402286"/>
              <a:ext cx="3052856" cy="2357285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376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9740" y="4933633"/>
              <a:ext cx="1269525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03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en-US" sz="280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latin typeface="Calibri Light" panose="020F0302020204030204"/>
                  <a:ea typeface="ＭＳ Ｐゴシック" charset="0"/>
                  <a:cs typeface="ＭＳ Ｐゴシック" charset="0"/>
                </a:rPr>
                <a:t>Growth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1176" y="2402315"/>
            <a:ext cx="3052061" cy="3011479"/>
            <a:chOff x="6092764" y="2402286"/>
            <a:chExt cx="3052856" cy="3011478"/>
          </a:xfrm>
        </p:grpSpPr>
        <p:sp>
          <p:nvSpPr>
            <p:cNvPr id="13" name="Rectangle 12"/>
            <p:cNvSpPr/>
            <p:nvPr/>
          </p:nvSpPr>
          <p:spPr>
            <a:xfrm>
              <a:off x="6092764" y="2402286"/>
              <a:ext cx="3052856" cy="235728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376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87609" y="4933633"/>
              <a:ext cx="1411587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03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en-US" sz="280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latin typeface="Calibri Light" panose="020F0302020204030204"/>
                  <a:ea typeface="ＭＳ Ｐゴシック" charset="0"/>
                  <a:cs typeface="ＭＳ Ｐゴシック" charset="0"/>
                </a:rPr>
                <a:t>Progress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53077" y="2402315"/>
            <a:ext cx="3635984" cy="3011479"/>
            <a:chOff x="8555070" y="2402286"/>
            <a:chExt cx="3636930" cy="3011478"/>
          </a:xfrm>
        </p:grpSpPr>
        <p:sp>
          <p:nvSpPr>
            <p:cNvPr id="17" name="Rectangle 16"/>
            <p:cNvSpPr/>
            <p:nvPr/>
          </p:nvSpPr>
          <p:spPr>
            <a:xfrm>
              <a:off x="9139144" y="2402286"/>
              <a:ext cx="3052856" cy="235728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376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91606" y="4933633"/>
              <a:ext cx="1153180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03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en-US" sz="280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latin typeface="Calibri Light" panose="020F0302020204030204"/>
                  <a:ea typeface="ＭＳ Ｐゴシック" charset="0"/>
                  <a:cs typeface="ＭＳ Ｐゴシック" charset="0"/>
                </a:rPr>
                <a:t>Timing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71702" y="3285655"/>
              <a:ext cx="2357285" cy="59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" y="333423"/>
            <a:ext cx="5360275" cy="52322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8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Ongoing Steps to Success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205" y="966033"/>
            <a:ext cx="5546651" cy="571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t" anchorCtr="0"/>
          <a:lstStyle/>
          <a:p>
            <a:pPr marL="285724" indent="-285724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Use and share the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products</a:t>
            </a:r>
          </a:p>
          <a:p>
            <a:pPr marL="285724" indent="-285724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Maintain a minimum 10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c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ustomers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ordering at least 30 BV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and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20 IBV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/>
            </a:r>
            <a:br>
              <a:rPr lang="en-US" sz="2400" dirty="0">
                <a:solidFill>
                  <a:prstClr val="white"/>
                </a:solidFill>
                <a:cs typeface="Arial" charset="0"/>
              </a:rPr>
            </a:br>
            <a:r>
              <a:rPr lang="en-US" sz="2400" dirty="0">
                <a:solidFill>
                  <a:prstClr val="white"/>
                </a:solidFill>
                <a:cs typeface="Arial" charset="0"/>
              </a:rPr>
              <a:t>per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month</a:t>
            </a:r>
          </a:p>
          <a:p>
            <a:pPr marL="285724" indent="-285724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Show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the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business plan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/>
            </a:r>
            <a:br>
              <a:rPr lang="en-US" sz="2400" dirty="0">
                <a:solidFill>
                  <a:prstClr val="white"/>
                </a:solidFill>
                <a:cs typeface="Arial" charset="0"/>
              </a:rPr>
            </a:br>
            <a:r>
              <a:rPr lang="en-US" sz="2400" dirty="0">
                <a:solidFill>
                  <a:prstClr val="white"/>
                </a:solidFill>
                <a:cs typeface="Arial" charset="0"/>
              </a:rPr>
              <a:t>twice each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week </a:t>
            </a:r>
          </a:p>
          <a:p>
            <a:pPr marL="285724" indent="-285724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Continue to work in the homes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/>
            </a:r>
            <a:br>
              <a:rPr lang="en-US" sz="2400" dirty="0">
                <a:solidFill>
                  <a:prstClr val="white"/>
                </a:solidFill>
                <a:cs typeface="Arial" charset="0"/>
              </a:rPr>
            </a:br>
            <a:r>
              <a:rPr lang="en-US" sz="2400" dirty="0">
                <a:solidFill>
                  <a:prstClr val="white"/>
                </a:solidFill>
                <a:cs typeface="Arial" charset="0"/>
              </a:rPr>
              <a:t>(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ABC Pattern)</a:t>
            </a:r>
          </a:p>
          <a:p>
            <a:pPr marL="285724" indent="-285724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Personally sponsor two new business partners per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quarter</a:t>
            </a:r>
          </a:p>
          <a:p>
            <a:pPr marL="285724" indent="-285724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Achieve Master UFO program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quarterly</a:t>
            </a:r>
            <a:endParaRPr lang="en-US" sz="2400" dirty="0">
              <a:solidFill>
                <a:prstClr val="white"/>
              </a:solidFill>
              <a:cs typeface="Arial" charset="0"/>
            </a:endParaRPr>
          </a:p>
          <a:p>
            <a:pPr marL="285724" indent="-285724" algn="ctr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" y="313759"/>
            <a:ext cx="5360275" cy="52322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8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Ongoing Steps to Success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1" y="1118777"/>
            <a:ext cx="5721144" cy="5248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t" anchorCtr="0"/>
          <a:lstStyle/>
          <a:p>
            <a:pPr marL="285724" indent="-285724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Attend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a minimum of one training per month (B5, NUOT, ECCT, specialized trainings, Local, District, Regional)</a:t>
            </a:r>
          </a:p>
          <a:p>
            <a:pPr marL="285724" indent="-285724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Attend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the Market Hong Kong Annual 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Convention and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Leadership School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annually</a:t>
            </a:r>
          </a:p>
          <a:p>
            <a:pPr marL="285724" indent="-285724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Duplicate success by buying and selling tickets to your current and new team members (and prospects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)</a:t>
            </a:r>
          </a:p>
          <a:p>
            <a:pPr marL="285724" indent="-285724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As your business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grows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continue to </a:t>
            </a:r>
            <a:br>
              <a:rPr lang="en-US" sz="2400" dirty="0">
                <a:solidFill>
                  <a:prstClr val="white"/>
                </a:solidFill>
                <a:cs typeface="Arial" charset="0"/>
              </a:rPr>
            </a:br>
            <a:r>
              <a:rPr lang="en-US" sz="2400" dirty="0">
                <a:solidFill>
                  <a:prstClr val="white"/>
                </a:solidFill>
                <a:cs typeface="Arial" charset="0"/>
              </a:rPr>
              <a:t>communicate and work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with your 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team</a:t>
            </a:r>
            <a:endParaRPr lang="en-US" sz="2400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0" tIns="45718" rIns="89840" bIns="45718" rtlCol="0" anchor="ctr"/>
          <a:lstStyle/>
          <a:p>
            <a:pPr defTabSz="89637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854" y="4503361"/>
            <a:ext cx="2892129" cy="707883"/>
          </a:xfrm>
          <a:prstGeom prst="rect">
            <a:avLst/>
          </a:prstGeom>
        </p:spPr>
        <p:txBody>
          <a:bodyPr wrap="none" lIns="89840" tIns="45718" rIns="89840" bIns="45718">
            <a:spAutoFit/>
          </a:bodyPr>
          <a:lstStyle/>
          <a:p>
            <a:pPr defTabSz="896376"/>
            <a:r>
              <a:rPr lang="en-US" sz="4000" cap="all" dirty="0">
                <a:solidFill>
                  <a:srgbClr val="443988"/>
                </a:solidFill>
                <a:latin typeface="Calibri Light" panose="020F0302020204030204"/>
              </a:rPr>
              <a:t>-JR Ridinger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625" y="1515960"/>
            <a:ext cx="3686835" cy="2554541"/>
          </a:xfrm>
          <a:prstGeom prst="rect">
            <a:avLst/>
          </a:prstGeom>
        </p:spPr>
        <p:txBody>
          <a:bodyPr wrap="none" lIns="89840" tIns="45718" rIns="89840" bIns="45718">
            <a:spAutoFit/>
          </a:bodyPr>
          <a:lstStyle/>
          <a:p>
            <a:pPr defTabSz="896376"/>
            <a:r>
              <a:rPr lang="en-US" sz="320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Lead by example.</a:t>
            </a:r>
          </a:p>
          <a:p>
            <a:pPr defTabSz="896376"/>
            <a:endParaRPr lang="en-US" sz="3200" dirty="0">
              <a:ln w="3175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/>
            </a:endParaRPr>
          </a:p>
          <a:p>
            <a:pPr defTabSz="896376"/>
            <a:r>
              <a:rPr lang="en-US" sz="320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You must succeed so </a:t>
            </a:r>
          </a:p>
          <a:p>
            <a:pPr defTabSz="896376"/>
            <a:r>
              <a:rPr lang="en-US" sz="320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other people can </a:t>
            </a:r>
          </a:p>
          <a:p>
            <a:pPr defTabSz="896376"/>
            <a:r>
              <a:rPr lang="en-US" sz="320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realize their dreams.</a:t>
            </a:r>
          </a:p>
        </p:txBody>
      </p:sp>
    </p:spTree>
    <p:extLst>
      <p:ext uri="{BB962C8B-B14F-4D97-AF65-F5344CB8AC3E}">
        <p14:creationId xmlns:p14="http://schemas.microsoft.com/office/powerpoint/2010/main" val="36236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164897" y="358737"/>
            <a:ext cx="10987791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defTabSz="914286">
              <a:spcBef>
                <a:spcPct val="50000"/>
              </a:spcBef>
              <a:defRPr/>
            </a:pPr>
            <a:r>
              <a:rPr lang="en-US" sz="67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Scheduling the Follow Up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714112" y="2472354"/>
            <a:ext cx="11282179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Point of Contact</a:t>
            </a:r>
          </a:p>
          <a:p>
            <a:pPr algn="ctr" defTabSz="914286">
              <a:spcBef>
                <a:spcPct val="50000"/>
              </a:spcBef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To</a:t>
            </a:r>
          </a:p>
          <a:p>
            <a:pPr algn="ctr" defTabSz="914286">
              <a:spcBef>
                <a:spcPct val="50000"/>
              </a:spcBef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Point of Contact </a:t>
            </a:r>
            <a:r>
              <a:rPr lang="en-US" sz="55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22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5301" y="304807"/>
            <a:ext cx="10579099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spcBef>
                <a:spcPct val="50000"/>
              </a:spcBef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How you rate yourself based on the information that you have seen today? 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Interested in trying products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Interested but confused – how do I get more information</a:t>
            </a:r>
          </a:p>
          <a:p>
            <a:pPr marL="742857" indent="-742857" defTabSz="914286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I have seen enough – I am ready to get started  </a:t>
            </a:r>
          </a:p>
        </p:txBody>
      </p:sp>
    </p:spTree>
    <p:extLst>
      <p:ext uri="{BB962C8B-B14F-4D97-AF65-F5344CB8AC3E}">
        <p14:creationId xmlns:p14="http://schemas.microsoft.com/office/powerpoint/2010/main" val="388266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Ocean Wave">
      <a:dk1>
        <a:srgbClr val="252D30"/>
      </a:dk1>
      <a:lt1>
        <a:srgbClr val="FEFFFE"/>
      </a:lt1>
      <a:dk2>
        <a:srgbClr val="545554"/>
      </a:dk2>
      <a:lt2>
        <a:srgbClr val="CFCCD0"/>
      </a:lt2>
      <a:accent1>
        <a:srgbClr val="00E9A0"/>
      </a:accent1>
      <a:accent2>
        <a:srgbClr val="04D4A8"/>
      </a:accent2>
      <a:accent3>
        <a:srgbClr val="00C4AC"/>
      </a:accent3>
      <a:accent4>
        <a:srgbClr val="00A2B4"/>
      </a:accent4>
      <a:accent5>
        <a:srgbClr val="028FB9"/>
      </a:accent5>
      <a:accent6>
        <a:srgbClr val="00E9A0"/>
      </a:accent6>
      <a:hlink>
        <a:srgbClr val="FEFFFE"/>
      </a:hlink>
      <a:folHlink>
        <a:srgbClr val="CFCCD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7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7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1851</Words>
  <Application>Microsoft Office PowerPoint</Application>
  <PresentationFormat>Custom</PresentationFormat>
  <Paragraphs>364</Paragraphs>
  <Slides>75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1_Facet</vt:lpstr>
      <vt:lpstr>White</vt:lpstr>
      <vt:lpstr>Facet</vt:lpstr>
      <vt:lpstr>76_Office Theme</vt:lpstr>
      <vt:lpstr>2_Facet</vt:lpstr>
      <vt:lpstr>77_Office Theme</vt:lpstr>
      <vt:lpstr>3_Facet</vt:lpstr>
      <vt:lpstr>19_Office Theme</vt:lpstr>
      <vt:lpstr>21_Office Theme</vt:lpstr>
      <vt:lpstr>3_Office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</dc:creator>
  <cp:lastModifiedBy>admin</cp:lastModifiedBy>
  <cp:revision>8</cp:revision>
  <dcterms:created xsi:type="dcterms:W3CDTF">2018-04-18T16:09:33Z</dcterms:created>
  <dcterms:modified xsi:type="dcterms:W3CDTF">2018-05-11T01:47:23Z</dcterms:modified>
</cp:coreProperties>
</file>